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5" r:id="rId3"/>
    <p:sldId id="259" r:id="rId4"/>
    <p:sldId id="260" r:id="rId5"/>
    <p:sldId id="262" r:id="rId6"/>
    <p:sldId id="263" r:id="rId7"/>
    <p:sldId id="287" r:id="rId8"/>
    <p:sldId id="288" r:id="rId9"/>
    <p:sldId id="301" r:id="rId10"/>
    <p:sldId id="290" r:id="rId11"/>
    <p:sldId id="265" r:id="rId12"/>
    <p:sldId id="266" r:id="rId13"/>
    <p:sldId id="291" r:id="rId14"/>
    <p:sldId id="268" r:id="rId15"/>
    <p:sldId id="29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7" r:id="rId26"/>
    <p:sldId id="296" r:id="rId27"/>
    <p:sldId id="279" r:id="rId28"/>
    <p:sldId id="299" r:id="rId29"/>
    <p:sldId id="293" r:id="rId30"/>
    <p:sldId id="294" r:id="rId31"/>
    <p:sldId id="282" r:id="rId32"/>
    <p:sldId id="283" r:id="rId33"/>
    <p:sldId id="284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0" roundtripDataSignature="AMtx7mih32+Hh8ggfMAHO/J4BszD/byt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customschemas.google.com/relationships/presentationmetadata" Target="meta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imar de Paula Junior" userId="14f7f5d0-f383-42c4-a56a-2b2b0f253d83" providerId="ADAL" clId="{0EEF1AEB-3162-4F1C-A1C0-F2617A0817DD}"/>
    <pc:docChg chg="delSld modSld">
      <pc:chgData name="Idimar de Paula Junior" userId="14f7f5d0-f383-42c4-a56a-2b2b0f253d83" providerId="ADAL" clId="{0EEF1AEB-3162-4F1C-A1C0-F2617A0817DD}" dt="2020-06-13T15:57:53.391" v="21" actId="2696"/>
      <pc:docMkLst>
        <pc:docMk/>
      </pc:docMkLst>
      <pc:sldChg chg="modSp del mod">
        <pc:chgData name="Idimar de Paula Junior" userId="14f7f5d0-f383-42c4-a56a-2b2b0f253d83" providerId="ADAL" clId="{0EEF1AEB-3162-4F1C-A1C0-F2617A0817DD}" dt="2020-06-13T15:56:52.163" v="20" actId="2696"/>
        <pc:sldMkLst>
          <pc:docMk/>
          <pc:sldMk cId="0" sldId="264"/>
        </pc:sldMkLst>
        <pc:spChg chg="mod">
          <ac:chgData name="Idimar de Paula Junior" userId="14f7f5d0-f383-42c4-a56a-2b2b0f253d83" providerId="ADAL" clId="{0EEF1AEB-3162-4F1C-A1C0-F2617A0817DD}" dt="2020-06-13T14:19:22.011" v="17" actId="20577"/>
          <ac:spMkLst>
            <pc:docMk/>
            <pc:sldMk cId="0" sldId="264"/>
            <ac:spMk id="172" creationId="{00000000-0000-0000-0000-000000000000}"/>
          </ac:spMkLst>
        </pc:spChg>
      </pc:sldChg>
      <pc:sldChg chg="modSp mod">
        <pc:chgData name="Idimar de Paula Junior" userId="14f7f5d0-f383-42c4-a56a-2b2b0f253d83" providerId="ADAL" clId="{0EEF1AEB-3162-4F1C-A1C0-F2617A0817DD}" dt="2020-06-13T14:21:55.160" v="19" actId="20577"/>
        <pc:sldMkLst>
          <pc:docMk/>
          <pc:sldMk cId="0" sldId="271"/>
        </pc:sldMkLst>
        <pc:spChg chg="mod">
          <ac:chgData name="Idimar de Paula Junior" userId="14f7f5d0-f383-42c4-a56a-2b2b0f253d83" providerId="ADAL" clId="{0EEF1AEB-3162-4F1C-A1C0-F2617A0817DD}" dt="2020-06-13T14:21:55.160" v="19" actId="20577"/>
          <ac:spMkLst>
            <pc:docMk/>
            <pc:sldMk cId="0" sldId="271"/>
            <ac:spMk id="222" creationId="{00000000-0000-0000-0000-000000000000}"/>
          </ac:spMkLst>
        </pc:spChg>
      </pc:sldChg>
      <pc:sldChg chg="modSp mod">
        <pc:chgData name="Idimar de Paula Junior" userId="14f7f5d0-f383-42c4-a56a-2b2b0f253d83" providerId="ADAL" clId="{0EEF1AEB-3162-4F1C-A1C0-F2617A0817DD}" dt="2020-06-13T14:18:49.781" v="9" actId="20577"/>
        <pc:sldMkLst>
          <pc:docMk/>
          <pc:sldMk cId="1805214748" sldId="288"/>
        </pc:sldMkLst>
        <pc:spChg chg="mod">
          <ac:chgData name="Idimar de Paula Junior" userId="14f7f5d0-f383-42c4-a56a-2b2b0f253d83" providerId="ADAL" clId="{0EEF1AEB-3162-4F1C-A1C0-F2617A0817DD}" dt="2020-06-13T14:18:49.781" v="9" actId="20577"/>
          <ac:spMkLst>
            <pc:docMk/>
            <pc:sldMk cId="1805214748" sldId="288"/>
            <ac:spMk id="5" creationId="{8665D866-E3C8-4037-B1CF-AF9AA9510141}"/>
          </ac:spMkLst>
        </pc:spChg>
      </pc:sldChg>
      <pc:sldChg chg="del">
        <pc:chgData name="Idimar de Paula Junior" userId="14f7f5d0-f383-42c4-a56a-2b2b0f253d83" providerId="ADAL" clId="{0EEF1AEB-3162-4F1C-A1C0-F2617A0817DD}" dt="2020-06-13T15:57:53.391" v="21" actId="2696"/>
        <pc:sldMkLst>
          <pc:docMk/>
          <pc:sldMk cId="0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8ad2822b3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88ad2822b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18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636a89e56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8636a89e5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636a89e56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8636a89e5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636a89e56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8636a89e5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3642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636a89e56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8636a89e5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636a89e56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8636a89e5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330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636a89e56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8636a89e5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636a89e56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8636a89e5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8ad2822b3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88ad2822b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636a89e56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8636a89e5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636a89e5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8636a89e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636a89e56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8636a89e5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636a89e56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8636a89e5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636a89e56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8636a89e5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636a89e56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8636a89e5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636a89e56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8636a89e5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636a89e56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8636a89e5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2015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636a89e56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8636a89e5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926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636a89e56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8636a89e5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636a89e56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8636a89e5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905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636a89e56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8636a89e5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59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636a89e5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8636a89e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636a89e56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8636a89e5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123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5f810c67f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85f810c6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8a92db901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88a92db90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8a92db901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88a92db90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8a92db901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88a92db90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4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8a92db901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88a92db90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33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8ad2822b3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88ad2822b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3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dt" idx="10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ftr" idx="11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sldNum" idx="12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4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umbs.dreamstime.com/b/tabuleiro-de-xadrez-com-as-coordenadas-isoladas-no-branco-6834615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xadrez.com.br/conteudos/tabuleiro_peca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talluxo.com.br/kit-32-pecas-de-xadrez-chumbadas-madeira-macica-rei-10-c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submarino.com.br/busca/pecas-jogo-xadrez-tem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3.giphy.com/media/1kejZ5UtGzC7FIqKMp/giphy.gif?cid=ecf05e474ba5e469cb5da91e3e15df113ccc0258222fcb86&amp;rid=giphy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nor.com/search/sim-gif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adofederal.tumblr.com/page/3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essbazaar.com/blog/wp-content/uploads/2020/02/giphy-4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.gifer.com/AuuI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66.media.tumblr.com/7510374f214914f6e1c796f70d3ddf36/tumblr_n47lgufjKo1relaado3_r2_250.gi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duto.mercadolivre.com.br/MLB-962158825-pecas-de-xadrez-staunton-triplo-gratis-tabuleiro-sacolinha-_J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uto.mercadolivre.com.br/MLB-962158825-pecas-de-xadrez-staunton-triplo-gratis-tabuleiro-sacolinha-_J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ojogarxadrez.com.br/uploads/1/1/3/9/113979129/como-jogar-xadrez-posi-o-inicial_orig.p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irinacio.files.wordpress.com/2011/07/tabuleiro-01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buleirodexadrez.com.b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xadrezgigante.com.br/wp-content/uploads/2015/05/kit-15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gur.com/gallery/Sw58yFb/comment/321443457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bedexadrez.com.br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ravinha.com.br/wp-content/uploads/2011/01/xadrez_tabuleiro1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adiaeducacao.pr.gov.br/portals/cadernospde/pdebusca/producoes_pde/2014/2014_ufpr_edfis_pdp_fernando_jose_sanglard_gessi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doprofessor.mec.gov.br/storage/discovirtual/galerias/imagem/0000000568/000000561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doprofessor.mec.gov.br/storage/discovirtual/galerias/imagem/0000000568/0000005617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doprofessor.mec.gov.br/storage/discovirtual/galerias/imagem/0000000568/0000005617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.bp.blogspot.com/-58DEUiwnZWg/Th4BsbFpLtI/AAAAAAAAAsY/gznmlmiSUIM/s1600/Nota%C3%A7%C3%A3o+Alg%C3%A9brica+GIF1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/>
          <p:nvPr/>
        </p:nvSpPr>
        <p:spPr>
          <a:xfrm>
            <a:off x="3051544" y="1246579"/>
            <a:ext cx="5840096" cy="302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EDUCAÇÃO FÍSICA</a:t>
            </a:r>
            <a:endParaRPr sz="4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2565"/>
              </a:lnSpc>
            </a:pPr>
            <a:endParaRPr lang="pt-BR" sz="2800" dirty="0">
              <a:cs typeface="Calibri" panose="020F0502020204030204" pitchFamily="34" charset="0"/>
            </a:endParaRPr>
          </a:p>
          <a:p>
            <a:pPr algn="ctr">
              <a:lnSpc>
                <a:spcPts val="2565"/>
              </a:lnSpc>
            </a:pPr>
            <a:r>
              <a:rPr lang="pt-BR" sz="2800" dirty="0">
                <a:cs typeface="Calibri" panose="020F0502020204030204" pitchFamily="34" charset="0"/>
              </a:rPr>
              <a:t>PROF. OSMAR SAMPAIO</a:t>
            </a:r>
          </a:p>
          <a:p>
            <a:pPr marL="0" marR="0" lvl="0" indent="0" algn="ctr" rtl="0"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t-BR"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800" b="1" dirty="0">
                <a:latin typeface="Calibri"/>
                <a:ea typeface="Calibri"/>
                <a:cs typeface="Calibri"/>
                <a:sym typeface="Calibri"/>
              </a:rPr>
              <a:t>O TABULEIRO E AS PEÇAS DO XADREZ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- </a:t>
            </a:r>
            <a:r>
              <a:rPr lang="pt-BR" sz="2800" b="1" dirty="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buleiro De Xadrez Vazio Isolado Placa Para A Xadrez Ou O Jogo ...">
            <a:extLst>
              <a:ext uri="{FF2B5EF4-FFF2-40B4-BE49-F238E27FC236}">
                <a16:creationId xmlns:a16="http://schemas.microsoft.com/office/drawing/2014/main" id="{B0031072-8D04-4EAF-9C29-2C90BC43A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69" y="991519"/>
            <a:ext cx="3271661" cy="32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430C284-EEB9-48C4-BE7F-0A33FBB5C20F}"/>
              </a:ext>
            </a:extLst>
          </p:cNvPr>
          <p:cNvSpPr/>
          <p:nvPr/>
        </p:nvSpPr>
        <p:spPr>
          <a:xfrm>
            <a:off x="2054578" y="383939"/>
            <a:ext cx="564443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AS CASAS E SEUS NOMES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6A06EC0-9918-40FE-B5E3-17DDF3E9C8AD}"/>
              </a:ext>
            </a:extLst>
          </p:cNvPr>
          <p:cNvSpPr/>
          <p:nvPr/>
        </p:nvSpPr>
        <p:spPr>
          <a:xfrm>
            <a:off x="1523898" y="4407813"/>
            <a:ext cx="57686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4"/>
              </a:rPr>
              <a:t>https://thumbs.dreamstime.com/b/tabuleiro-de-xadrez-com-as-coordenadas-isoladas-no-branco-68346158.jpg</a:t>
            </a:r>
            <a:endParaRPr lang="pt-BR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6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36a89e56_0_94"/>
          <p:cNvSpPr txBox="1"/>
          <p:nvPr/>
        </p:nvSpPr>
        <p:spPr>
          <a:xfrm>
            <a:off x="263800" y="880880"/>
            <a:ext cx="8271300" cy="3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57200" marR="0" lvl="0" indent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lang="pt-BR" sz="2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(NO CADERNO) </a:t>
            </a:r>
            <a:r>
              <a:rPr lang="pt-BR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Identifique no tabuleiro a denominação das casas assinaladas com X.</a:t>
            </a:r>
            <a:endParaRPr sz="28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4170FE2-01C0-4B3C-86D7-8282541B8406}"/>
              </a:ext>
            </a:extLst>
          </p:cNvPr>
          <p:cNvSpPr/>
          <p:nvPr/>
        </p:nvSpPr>
        <p:spPr>
          <a:xfrm>
            <a:off x="3415167" y="448300"/>
            <a:ext cx="264046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ATIVIDADE 1</a:t>
            </a:r>
            <a:endParaRPr lang="pt-BR" sz="3600" b="1" dirty="0">
              <a:solidFill>
                <a:schemeClr val="dk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E920877-64F5-41D2-937D-BEF1E1A3C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175" y="1780550"/>
            <a:ext cx="2838450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636a89e56_0_21"/>
          <p:cNvSpPr txBox="1"/>
          <p:nvPr/>
        </p:nvSpPr>
        <p:spPr>
          <a:xfrm>
            <a:off x="451800" y="1070871"/>
            <a:ext cx="8251933" cy="364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200" dirty="0">
                <a:solidFill>
                  <a:srgbClr val="222222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Compare as denominações das casas do tabuleiro com o endereço de sua casa. Primeiro escreve-se o nome da rua e em seguida o número da casa. Para o xadrez é a mesma regra, letra por primeiro e em seguida o número. </a:t>
            </a:r>
            <a:endParaRPr sz="3200" dirty="0">
              <a:latin typeface="Calibri" panose="020F0502020204030204" pitchFamily="34" charset="0"/>
            </a:endParaRPr>
          </a:p>
          <a:p>
            <a:pPr marL="457200" marR="0" lvl="0" indent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endParaRPr sz="3200" dirty="0">
              <a:latin typeface="Calibri" panose="020F0502020204030204" pitchFamily="34" charset="0"/>
            </a:endParaRPr>
          </a:p>
          <a:p>
            <a:pPr marL="457200" marR="0" lvl="0" indent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endParaRPr sz="3200" dirty="0">
              <a:latin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lang="pt-BR" sz="3200" dirty="0">
                <a:latin typeface="Calibri" panose="020F0502020204030204" pitchFamily="34" charset="0"/>
              </a:rPr>
              <a:t> </a:t>
            </a:r>
            <a:endParaRPr sz="3200" dirty="0">
              <a:latin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lang="pt-BR" sz="3200" dirty="0">
                <a:latin typeface="Calibri" panose="020F0502020204030204" pitchFamily="34" charset="0"/>
              </a:rPr>
              <a:t>                </a:t>
            </a:r>
            <a:r>
              <a:rPr lang="pt-BR" sz="3200" u="sng" dirty="0">
                <a:solidFill>
                  <a:schemeClr val="hlink"/>
                </a:solidFill>
                <a:latin typeface="Calibri" panose="020F0502020204030204" pitchFamily="34" charset="0"/>
                <a:hlinkClick r:id="rId3"/>
              </a:rPr>
              <a:t>https://www.soxadrez.com.br/conteudos/tabuleiro_pecas/</a:t>
            </a:r>
            <a:endParaRPr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36a89e56_0_94"/>
          <p:cNvSpPr txBox="1"/>
          <p:nvPr/>
        </p:nvSpPr>
        <p:spPr>
          <a:xfrm>
            <a:off x="263800" y="880880"/>
            <a:ext cx="8271300" cy="3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57200" marR="0" lvl="0" indent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lang="pt-BR" sz="2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(NO CADERNO) </a:t>
            </a:r>
            <a:r>
              <a:rPr lang="pt-BR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Identifique no tabuleiro a denominação das casas assinaladas com X.</a:t>
            </a:r>
            <a:endParaRPr sz="28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4170FE2-01C0-4B3C-86D7-8282541B8406}"/>
              </a:ext>
            </a:extLst>
          </p:cNvPr>
          <p:cNvSpPr/>
          <p:nvPr/>
        </p:nvSpPr>
        <p:spPr>
          <a:xfrm>
            <a:off x="3415167" y="448300"/>
            <a:ext cx="264046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ATIVIDADE 1</a:t>
            </a:r>
            <a:endParaRPr lang="pt-BR" sz="3600" b="1" dirty="0">
              <a:solidFill>
                <a:schemeClr val="dk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E920877-64F5-41D2-937D-BEF1E1A3C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175" y="1780550"/>
            <a:ext cx="2838450" cy="29146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96765E-3918-460E-9503-70852F3EEFCE}"/>
              </a:ext>
            </a:extLst>
          </p:cNvPr>
          <p:cNvSpPr txBox="1"/>
          <p:nvPr/>
        </p:nvSpPr>
        <p:spPr>
          <a:xfrm>
            <a:off x="756355" y="1780550"/>
            <a:ext cx="23480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Resposta: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A3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B7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E5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F8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G1</a:t>
            </a:r>
          </a:p>
        </p:txBody>
      </p:sp>
    </p:spTree>
    <p:extLst>
      <p:ext uri="{BB962C8B-B14F-4D97-AF65-F5344CB8AC3E}">
        <p14:creationId xmlns:p14="http://schemas.microsoft.com/office/powerpoint/2010/main" val="21861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636a89e56_0_145"/>
          <p:cNvSpPr txBox="1"/>
          <p:nvPr/>
        </p:nvSpPr>
        <p:spPr>
          <a:xfrm>
            <a:off x="451800" y="1264355"/>
            <a:ext cx="8271300" cy="345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R="0" lvl="0" indent="541338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3600" b="1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Quantas casas possui o tabuleiro de xadrez?</a:t>
            </a:r>
            <a:endParaRPr sz="3600" b="1" strike="noStrik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541338" lvl="0" indent="-342900">
              <a:buFont typeface="+mj-lt"/>
              <a:buAutoNum type="alphaLcParenR"/>
            </a:pPr>
            <a:r>
              <a:rPr lang="pt-BR" sz="3600" dirty="0">
                <a:latin typeface="Calibri" panose="020F0502020204030204" pitchFamily="34" charset="0"/>
              </a:rPr>
              <a:t> 64 casas.</a:t>
            </a:r>
          </a:p>
          <a:p>
            <a:pPr marL="541338" lvl="0" indent="-342900">
              <a:buFont typeface="+mj-lt"/>
              <a:buAutoNum type="alphaLcParenR"/>
            </a:pPr>
            <a:r>
              <a:rPr lang="pt-BR" sz="3600" dirty="0">
                <a:latin typeface="Calibri" panose="020F0502020204030204" pitchFamily="34" charset="0"/>
              </a:rPr>
              <a:t> 74 casas.</a:t>
            </a:r>
          </a:p>
          <a:p>
            <a:pPr marL="541338" lvl="0" indent="-342900">
              <a:buFont typeface="+mj-lt"/>
              <a:buAutoNum type="alphaLcParenR"/>
            </a:pPr>
            <a:r>
              <a:rPr lang="pt-BR" sz="3600" dirty="0">
                <a:latin typeface="Calibri" panose="020F0502020204030204" pitchFamily="34" charset="0"/>
              </a:rPr>
              <a:t> 80 casas.</a:t>
            </a:r>
          </a:p>
          <a:p>
            <a:pPr marL="541338" lvl="0" indent="-342900">
              <a:buFont typeface="+mj-lt"/>
              <a:buAutoNum type="alphaLcParenR"/>
            </a:pPr>
            <a:r>
              <a:rPr lang="pt-BR" sz="3600" dirty="0">
                <a:latin typeface="Calibri" panose="020F0502020204030204" pitchFamily="34" charset="0"/>
              </a:rPr>
              <a:t> 48 casas.</a:t>
            </a:r>
            <a:endParaRPr sz="3600" dirty="0">
              <a:latin typeface="Calibri" panose="020F0502020204030204" pitchFamily="34" charset="0"/>
            </a:endParaRPr>
          </a:p>
          <a:p>
            <a:pPr marL="457200" marR="0" lvl="0" indent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endParaRPr sz="3600" b="0" strike="noStrike" dirty="0"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201" name="Google Shape;201;g8636a89e56_0_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2133" y="428977"/>
            <a:ext cx="3002845" cy="97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636a89e56_0_145"/>
          <p:cNvSpPr txBox="1"/>
          <p:nvPr/>
        </p:nvSpPr>
        <p:spPr>
          <a:xfrm>
            <a:off x="451800" y="1264355"/>
            <a:ext cx="8271300" cy="345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R="0" lvl="0" indent="541338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3600" b="1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Quantas casas possui o tabuleiro de xadrez?</a:t>
            </a:r>
            <a:endParaRPr sz="3600" b="1" strike="noStrik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541338" lvl="0" indent="-342900">
              <a:buFont typeface="+mj-lt"/>
              <a:buAutoNum type="alphaLcParenR"/>
            </a:pPr>
            <a: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 64 casas.</a:t>
            </a:r>
          </a:p>
          <a:p>
            <a:pPr marL="541338" lvl="0" indent="-342900">
              <a:buFont typeface="+mj-lt"/>
              <a:buAutoNum type="alphaLcParenR"/>
            </a:pPr>
            <a:r>
              <a:rPr lang="pt-BR" sz="3600" dirty="0">
                <a:latin typeface="Calibri" panose="020F0502020204030204" pitchFamily="34" charset="0"/>
              </a:rPr>
              <a:t> 74 casas.</a:t>
            </a:r>
          </a:p>
          <a:p>
            <a:pPr marL="541338" lvl="0" indent="-342900">
              <a:buFont typeface="+mj-lt"/>
              <a:buAutoNum type="alphaLcParenR"/>
            </a:pPr>
            <a:r>
              <a:rPr lang="pt-BR" sz="3600" dirty="0">
                <a:latin typeface="Calibri" panose="020F0502020204030204" pitchFamily="34" charset="0"/>
              </a:rPr>
              <a:t> 80 casas.</a:t>
            </a:r>
          </a:p>
          <a:p>
            <a:pPr marL="541338" lvl="0" indent="-342900">
              <a:buFont typeface="+mj-lt"/>
              <a:buAutoNum type="alphaLcParenR"/>
            </a:pPr>
            <a:r>
              <a:rPr lang="pt-BR" sz="3600" dirty="0">
                <a:latin typeface="Calibri" panose="020F0502020204030204" pitchFamily="34" charset="0"/>
              </a:rPr>
              <a:t> 48 casas.</a:t>
            </a:r>
            <a:endParaRPr sz="3600" dirty="0">
              <a:latin typeface="Calibri" panose="020F0502020204030204" pitchFamily="34" charset="0"/>
            </a:endParaRPr>
          </a:p>
          <a:p>
            <a:pPr marL="457200" marR="0" lvl="0" indent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endParaRPr sz="3600" b="0" strike="noStrike" dirty="0"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201" name="Google Shape;201;g8636a89e56_0_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2133" y="428977"/>
            <a:ext cx="3002845" cy="970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73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636a89e56_0_28"/>
          <p:cNvSpPr txBox="1"/>
          <p:nvPr/>
        </p:nvSpPr>
        <p:spPr>
          <a:xfrm>
            <a:off x="989505" y="2952168"/>
            <a:ext cx="5216995" cy="219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800" dirty="0">
                <a:latin typeface="Calibri" panose="020F0502020204030204" pitchFamily="34" charset="0"/>
              </a:rPr>
              <a:t>Um jogo de xadrez possui no total 32 peças, sendo 16 peças claras e 16 peças escuras.</a:t>
            </a: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6DE789-A539-43C7-92BD-81C65A3F3FC6}"/>
              </a:ext>
            </a:extLst>
          </p:cNvPr>
          <p:cNvSpPr/>
          <p:nvPr/>
        </p:nvSpPr>
        <p:spPr>
          <a:xfrm>
            <a:off x="2594823" y="493007"/>
            <a:ext cx="39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4000" b="1" dirty="0">
                <a:solidFill>
                  <a:schemeClr val="dk1"/>
                </a:solidFill>
                <a:latin typeface="Calibri"/>
                <a:sym typeface="Calibri"/>
              </a:rPr>
              <a:t>PEÇAS</a:t>
            </a: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9ED8B46-E712-42F3-9C28-D93EDADE96FA}"/>
              </a:ext>
            </a:extLst>
          </p:cNvPr>
          <p:cNvSpPr/>
          <p:nvPr/>
        </p:nvSpPr>
        <p:spPr>
          <a:xfrm>
            <a:off x="1848554" y="4419661"/>
            <a:ext cx="5446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Fonte: </a:t>
            </a:r>
            <a:r>
              <a:rPr lang="pt-BR" sz="900" dirty="0">
                <a:hlinkClick r:id="rId3"/>
              </a:rPr>
              <a:t>https://www.totalluxo.com.br/kit-32-pecas-de-xadrez-chumbadas-madeira-macica-rei-10-cm</a:t>
            </a:r>
            <a:endParaRPr lang="pt-BR" sz="900" dirty="0"/>
          </a:p>
          <a:p>
            <a:pPr algn="ctr"/>
            <a:r>
              <a:rPr lang="pt-BR" sz="900" u="sng" dirty="0">
                <a:solidFill>
                  <a:schemeClr val="hlink"/>
                </a:solidFill>
                <a:latin typeface="Calibri" panose="020F0502020204030204" pitchFamily="34" charset="0"/>
                <a:hlinkClick r:id="rId4"/>
              </a:rPr>
              <a:t>https://www.submarino.com.br/busca/pecas-jogo-xadrez-tema</a:t>
            </a:r>
            <a:endParaRPr lang="pt-BR" sz="900" u="sng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F6675CC-CC9B-46DF-A296-2497E18A9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11" y="1087928"/>
            <a:ext cx="2622938" cy="205127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2EEA4A6-2812-42D5-9E40-1F512A407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842" y="1087928"/>
            <a:ext cx="3804533" cy="18938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636a89e56_0_35"/>
          <p:cNvSpPr txBox="1"/>
          <p:nvPr/>
        </p:nvSpPr>
        <p:spPr>
          <a:xfrm>
            <a:off x="451556" y="828119"/>
            <a:ext cx="5068711" cy="380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914400" lvl="0" indent="-457200" algn="ctr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REGRA: As peças claras sempre iniciam o jogo, realizando o primeiro lance, depois alternam jogando um por vez.</a:t>
            </a:r>
          </a:p>
          <a:p>
            <a:pPr marL="914400" marR="0" lvl="0" indent="-457200" algn="ctr" rtl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É através de um sorteio que os jogadores definem as cores das peças</a:t>
            </a:r>
            <a:br>
              <a:rPr lang="pt-BR" sz="2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pt-BR" sz="2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para cada um.</a:t>
            </a:r>
            <a:endParaRPr sz="2600" strike="noStrik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12" name="Picture 4" descr="let's go GIF by Great Big Story">
            <a:extLst>
              <a:ext uri="{FF2B5EF4-FFF2-40B4-BE49-F238E27FC236}">
                <a16:creationId xmlns:a16="http://schemas.microsoft.com/office/drawing/2014/main" id="{A8DC8E07-BAB5-421D-B36B-1D6FB73A77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78" y="1138060"/>
            <a:ext cx="2989049" cy="16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6661FC2-0A76-4A8E-9116-664A76B51CEF}"/>
              </a:ext>
            </a:extLst>
          </p:cNvPr>
          <p:cNvSpPr/>
          <p:nvPr/>
        </p:nvSpPr>
        <p:spPr>
          <a:xfrm>
            <a:off x="451556" y="4443778"/>
            <a:ext cx="6840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4"/>
              </a:rPr>
              <a:t>https://media3.giphy.com/media/1kejZ5UtGzC7FIqKMp/giphy.gif?cid=ecf05e474ba5e469cb5da91e3e15df113ccc0258222fcb86&amp;rid=giphy.gif</a:t>
            </a:r>
            <a:endParaRPr lang="pt-BR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8ad2822b3_0_37"/>
          <p:cNvSpPr txBox="1"/>
          <p:nvPr/>
        </p:nvSpPr>
        <p:spPr>
          <a:xfrm>
            <a:off x="451556" y="1023553"/>
            <a:ext cx="8286044" cy="371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57200" marR="0" lvl="0" indent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Vamos conhecer as peças?</a:t>
            </a:r>
            <a:endParaRPr sz="3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g88ad2822b3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400" y="1777225"/>
            <a:ext cx="2936100" cy="24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1FDD590-EE29-47F0-A116-BF755E577526}"/>
              </a:ext>
            </a:extLst>
          </p:cNvPr>
          <p:cNvSpPr/>
          <p:nvPr/>
        </p:nvSpPr>
        <p:spPr>
          <a:xfrm>
            <a:off x="3530024" y="4173872"/>
            <a:ext cx="2129108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751"/>
              </a:spcBef>
            </a:pP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Fonte: </a:t>
            </a:r>
            <a:r>
              <a:rPr lang="pt-BR" sz="900" u="sng" dirty="0">
                <a:solidFill>
                  <a:schemeClr val="hlink"/>
                </a:solidFill>
                <a:latin typeface="Calibri" panose="020F0502020204030204" pitchFamily="34" charset="0"/>
                <a:hlinkClick r:id="rId4"/>
              </a:rPr>
              <a:t>https://tenor.com/search/sim-gifs</a:t>
            </a:r>
            <a:endParaRPr lang="pt-BR" sz="900" dirty="0">
              <a:solidFill>
                <a:schemeClr val="dk1"/>
              </a:solidFill>
              <a:highlight>
                <a:srgbClr val="FFFFFF"/>
              </a:highlight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962ECDD-D725-4AE8-8CD6-1FC8680088BD}"/>
              </a:ext>
            </a:extLst>
          </p:cNvPr>
          <p:cNvSpPr/>
          <p:nvPr/>
        </p:nvSpPr>
        <p:spPr>
          <a:xfrm>
            <a:off x="3860800" y="626695"/>
            <a:ext cx="196670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PEÃO (P)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2AA795E-FEBB-4F7C-8F9D-4E20266EB619}"/>
              </a:ext>
            </a:extLst>
          </p:cNvPr>
          <p:cNvSpPr/>
          <p:nvPr/>
        </p:nvSpPr>
        <p:spPr>
          <a:xfrm>
            <a:off x="1823057" y="4516805"/>
            <a:ext cx="5424310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90000"/>
              </a:lnSpc>
              <a:spcBef>
                <a:spcPts val="751"/>
              </a:spcBef>
            </a:pP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 Fonte: </a:t>
            </a:r>
            <a:r>
              <a:rPr lang="pt-BR" sz="900" u="sng" dirty="0">
                <a:solidFill>
                  <a:schemeClr val="hlink"/>
                </a:solidFill>
                <a:latin typeface="Calibri" panose="020F0502020204030204" pitchFamily="34" charset="0"/>
              </a:rPr>
              <a:t>https://i.gifer.com/origin/75/75d4a028c77810748839e27d8ddae0f0_w200.webp</a:t>
            </a:r>
            <a:endParaRPr lang="pt-BR" sz="9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 descr="PeÃ£o GIF, xadrez, grÃ¡ficos em movimento, melhores GIFs animados trxye, liquidificador, ciclos, cavaleiro, download gratuito b3d, bispo, torre ">
            <a:extLst>
              <a:ext uri="{FF2B5EF4-FFF2-40B4-BE49-F238E27FC236}">
                <a16:creationId xmlns:a16="http://schemas.microsoft.com/office/drawing/2014/main" id="{74607B1A-D26B-4BD2-A11A-D2BCF9D22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74" y="1318307"/>
            <a:ext cx="2854514" cy="28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636a89e56_0_1"/>
          <p:cNvSpPr/>
          <p:nvPr/>
        </p:nvSpPr>
        <p:spPr>
          <a:xfrm>
            <a:off x="295450" y="1151467"/>
            <a:ext cx="3879585" cy="356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ctr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 ao Xadrez: </a:t>
            </a:r>
          </a:p>
          <a:p>
            <a:pPr marL="457200" lvl="0" indent="-457200" algn="ctr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História.</a:t>
            </a:r>
          </a:p>
          <a:p>
            <a:pPr marL="457200" lvl="0" indent="-457200" algn="ctr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Lendas.</a:t>
            </a:r>
          </a:p>
          <a:p>
            <a:pPr marL="457200" lvl="0" indent="-457200" algn="ctr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Curiosidades.</a:t>
            </a:r>
          </a:p>
          <a:p>
            <a:pPr marL="457200" lvl="0" indent="-457200" algn="ctr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Benefícios.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381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4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8636a89e56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202" y="1446078"/>
            <a:ext cx="2213150" cy="22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A5EEF4-764B-4D7F-9057-803C5C07937F}"/>
              </a:ext>
            </a:extLst>
          </p:cNvPr>
          <p:cNvSpPr/>
          <p:nvPr/>
        </p:nvSpPr>
        <p:spPr>
          <a:xfrm>
            <a:off x="2891282" y="626695"/>
            <a:ext cx="449033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VAMOS RELEMBRAR?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4F861E0-9129-4D61-A6D2-FDC675505EAA}"/>
              </a:ext>
            </a:extLst>
          </p:cNvPr>
          <p:cNvSpPr/>
          <p:nvPr/>
        </p:nvSpPr>
        <p:spPr>
          <a:xfrm>
            <a:off x="4590777" y="3912235"/>
            <a:ext cx="2286000" cy="38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900" b="1" u="sng" dirty="0">
                <a:latin typeface="Calibri" panose="020F0502020204030204" pitchFamily="34" charset="0"/>
              </a:rPr>
              <a:t>Fonte: </a:t>
            </a:r>
            <a:r>
              <a:rPr lang="pt-BR" sz="900" u="sng" dirty="0">
                <a:latin typeface="Calibri" panose="020F0502020204030204" pitchFamily="34" charset="0"/>
                <a:hlinkClick r:id="rId4"/>
              </a:rPr>
              <a:t>https://senadofederal.tumblr.com/page/32</a:t>
            </a:r>
            <a:endParaRPr lang="pt-BR" sz="9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7F51157-FCED-4A78-9DC2-F6F68153DE4A}"/>
              </a:ext>
            </a:extLst>
          </p:cNvPr>
          <p:cNvSpPr/>
          <p:nvPr/>
        </p:nvSpPr>
        <p:spPr>
          <a:xfrm>
            <a:off x="3303574" y="626695"/>
            <a:ext cx="285451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TORRE (T)</a:t>
            </a:r>
            <a:endParaRPr lang="pt-BR" sz="3600" b="1" dirty="0">
              <a:solidFill>
                <a:schemeClr val="dk1"/>
              </a:solidFill>
            </a:endParaRPr>
          </a:p>
        </p:txBody>
      </p:sp>
      <p:pic>
        <p:nvPicPr>
          <p:cNvPr id="7" name="Picture 2" descr="Chess Blogs Archives -">
            <a:extLst>
              <a:ext uri="{FF2B5EF4-FFF2-40B4-BE49-F238E27FC236}">
                <a16:creationId xmlns:a16="http://schemas.microsoft.com/office/drawing/2014/main" id="{2D1A085A-3D06-4186-A69C-C164D96F7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74" y="1324542"/>
            <a:ext cx="2854514" cy="28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E995FB2-0F9F-453D-B88A-F91CB16220AA}"/>
              </a:ext>
            </a:extLst>
          </p:cNvPr>
          <p:cNvSpPr/>
          <p:nvPr/>
        </p:nvSpPr>
        <p:spPr>
          <a:xfrm>
            <a:off x="2361894" y="4285973"/>
            <a:ext cx="47378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4"/>
              </a:rPr>
              <a:t>https://www.chessbazaar.com/blog/wp-content/uploads/2020/02/giphy-4.gif</a:t>
            </a:r>
            <a:endParaRPr lang="pt-BR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DDE3154-5FF1-4E59-976B-914BB9A0BCE4}"/>
              </a:ext>
            </a:extLst>
          </p:cNvPr>
          <p:cNvSpPr/>
          <p:nvPr/>
        </p:nvSpPr>
        <p:spPr>
          <a:xfrm>
            <a:off x="3160140" y="626695"/>
            <a:ext cx="282371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BISPO (B)</a:t>
            </a:r>
            <a:endParaRPr lang="pt-BR" sz="3600" b="1" dirty="0">
              <a:solidFill>
                <a:schemeClr val="dk1"/>
              </a:solidFill>
            </a:endParaRPr>
          </a:p>
        </p:txBody>
      </p:sp>
      <p:pic>
        <p:nvPicPr>
          <p:cNvPr id="12290" name="Picture 2" descr="GIF chess bishop motion graphics - animated GIF on GIFER">
            <a:extLst>
              <a:ext uri="{FF2B5EF4-FFF2-40B4-BE49-F238E27FC236}">
                <a16:creationId xmlns:a16="http://schemas.microsoft.com/office/drawing/2014/main" id="{F2CE170F-FBAF-4AA2-B248-088A3CB49B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40" y="1378412"/>
            <a:ext cx="2823718" cy="282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F22DAFB-69CC-4153-B4D6-85E2889BFC60}"/>
              </a:ext>
            </a:extLst>
          </p:cNvPr>
          <p:cNvSpPr/>
          <p:nvPr/>
        </p:nvSpPr>
        <p:spPr>
          <a:xfrm>
            <a:off x="2554647" y="4362916"/>
            <a:ext cx="40347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4"/>
              </a:rPr>
              <a:t>https://i.gifer.com/AuuI.mp4</a:t>
            </a:r>
            <a:endParaRPr lang="pt-BR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44A9126-E9FD-446B-BEE3-C8FFB60A3EA0}"/>
              </a:ext>
            </a:extLst>
          </p:cNvPr>
          <p:cNvSpPr/>
          <p:nvPr/>
        </p:nvSpPr>
        <p:spPr>
          <a:xfrm>
            <a:off x="3211309" y="626695"/>
            <a:ext cx="275228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CAVALO (C)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51FC47C-8110-4E7F-B4D2-178993D58BAD}"/>
              </a:ext>
            </a:extLst>
          </p:cNvPr>
          <p:cNvSpPr/>
          <p:nvPr/>
        </p:nvSpPr>
        <p:spPr>
          <a:xfrm>
            <a:off x="1594992" y="4419361"/>
            <a:ext cx="5697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3"/>
              </a:rPr>
              <a:t>https://66.media.tumblr.com/7510374f214914f6e1c796f70d3ddf36/tumblr_n47lgufjKo1relaado3_r2_250.gif</a:t>
            </a:r>
            <a:endParaRPr lang="pt-BR" sz="900" dirty="0">
              <a:latin typeface="Calibri" panose="020F0502020204030204" pitchFamily="34" charset="0"/>
            </a:endParaRPr>
          </a:p>
          <a:p>
            <a:pPr algn="ctr"/>
            <a:endParaRPr lang="pt-BR" sz="900" dirty="0">
              <a:latin typeface="Calibri" panose="020F0502020204030204" pitchFamily="34" charset="0"/>
            </a:endParaRPr>
          </a:p>
        </p:txBody>
      </p:sp>
      <p:pic>
        <p:nvPicPr>
          <p:cNvPr id="8" name="Picture 2" descr="Chess - Pawn, Rook, Knight, Bishop || Nuclear Pixel">
            <a:extLst>
              <a:ext uri="{FF2B5EF4-FFF2-40B4-BE49-F238E27FC236}">
                <a16:creationId xmlns:a16="http://schemas.microsoft.com/office/drawing/2014/main" id="{0F8A524C-F7AB-4ECF-9237-28BE0E76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43" y="1391236"/>
            <a:ext cx="2854514" cy="28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8636a89e56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025" y="1369008"/>
            <a:ext cx="2743950" cy="3018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B2AC9B8-8244-461D-9F0B-919CF1F97AEF}"/>
              </a:ext>
            </a:extLst>
          </p:cNvPr>
          <p:cNvSpPr/>
          <p:nvPr/>
        </p:nvSpPr>
        <p:spPr>
          <a:xfrm>
            <a:off x="2824763" y="626695"/>
            <a:ext cx="4623382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DAMA OU RAINHA (D)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6D5660D-F3C6-434E-9FF5-C99BE7BE4BC2}"/>
              </a:ext>
            </a:extLst>
          </p:cNvPr>
          <p:cNvSpPr/>
          <p:nvPr/>
        </p:nvSpPr>
        <p:spPr>
          <a:xfrm>
            <a:off x="778933" y="4419361"/>
            <a:ext cx="6513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hlinkClick r:id="rId4"/>
              </a:rPr>
              <a:t>https://produto.mercadolivre.com.br/MLB-962158825-pecas-de-xadrez-staunton-triplo-gratis-tabuleiro-sacolinha-_JM</a:t>
            </a:r>
            <a:endParaRPr lang="pt-BR" sz="900" dirty="0">
              <a:latin typeface="Calibri" panose="020F0502020204030204" pitchFamily="34" charset="0"/>
            </a:endParaRPr>
          </a:p>
          <a:p>
            <a:pPr algn="ctr"/>
            <a:endParaRPr lang="pt-BR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202BDED-3DC9-46F0-B6A4-E052F0FE1B67}"/>
              </a:ext>
            </a:extLst>
          </p:cNvPr>
          <p:cNvSpPr/>
          <p:nvPr/>
        </p:nvSpPr>
        <p:spPr>
          <a:xfrm>
            <a:off x="3204785" y="630142"/>
            <a:ext cx="273442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</a:rPr>
              <a:t>REI (R)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25DE561-AF6F-4485-996C-FC69BB771B87}"/>
              </a:ext>
            </a:extLst>
          </p:cNvPr>
          <p:cNvSpPr/>
          <p:nvPr/>
        </p:nvSpPr>
        <p:spPr>
          <a:xfrm>
            <a:off x="1038578" y="4513358"/>
            <a:ext cx="64797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3"/>
              </a:rPr>
              <a:t>https://produto.mercadolivre.com.br/MLB-962158825-pecas-de-xadrez-staunton-triplo-gratis-tabuleiro-sacolinha-_JM</a:t>
            </a:r>
            <a:endParaRPr lang="pt-BR" sz="900" dirty="0">
              <a:latin typeface="Calibri" panose="020F0502020204030204" pitchFamily="34" charset="0"/>
            </a:endParaRPr>
          </a:p>
        </p:txBody>
      </p:sp>
      <p:pic>
        <p:nvPicPr>
          <p:cNvPr id="15362" name="Picture 2" descr="PeÃ§as De Xadrez Staunton Triplo GrÃ¡tis Tabuleiro, Sacolinha. - R ...">
            <a:extLst>
              <a:ext uri="{FF2B5EF4-FFF2-40B4-BE49-F238E27FC236}">
                <a16:creationId xmlns:a16="http://schemas.microsoft.com/office/drawing/2014/main" id="{A5DB8325-9274-4444-8241-29AC791B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53" y="1349486"/>
            <a:ext cx="3846689" cy="28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m">
            <a:extLst>
              <a:ext uri="{FF2B5EF4-FFF2-40B4-BE49-F238E27FC236}">
                <a16:creationId xmlns:a16="http://schemas.microsoft.com/office/drawing/2014/main" id="{FF66D70A-E61F-48D8-A9C4-79FDF856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44" y="1140178"/>
            <a:ext cx="6736531" cy="20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E528629-20CE-4800-9DDA-52EA44D18372}"/>
              </a:ext>
            </a:extLst>
          </p:cNvPr>
          <p:cNvSpPr/>
          <p:nvPr/>
        </p:nvSpPr>
        <p:spPr>
          <a:xfrm>
            <a:off x="1848554" y="4281161"/>
            <a:ext cx="54468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Fonte: </a:t>
            </a:r>
            <a:r>
              <a:rPr lang="pt-BR" sz="900" u="sng" dirty="0">
                <a:solidFill>
                  <a:schemeClr val="hlink"/>
                </a:solidFill>
                <a:latin typeface="Calibri" panose="020F0502020204030204" pitchFamily="34" charset="0"/>
              </a:rPr>
              <a:t>https://comojogarxadrez.com.br/uploads/1/1/3/9/113979129/como-jogar-xadrez-pe-as_orig.png</a:t>
            </a:r>
            <a:endParaRPr lang="pt-BR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60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202BDED-3DC9-46F0-B6A4-E052F0FE1B67}"/>
              </a:ext>
            </a:extLst>
          </p:cNvPr>
          <p:cNvSpPr/>
          <p:nvPr/>
        </p:nvSpPr>
        <p:spPr>
          <a:xfrm>
            <a:off x="2032000" y="472807"/>
            <a:ext cx="662657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 panose="020F0502020204030204" pitchFamily="34" charset="0"/>
              </a:rPr>
              <a:t>POSIÇÃO INICIAL DAS PEÇAS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25DE561-AF6F-4485-996C-FC69BB771B87}"/>
              </a:ext>
            </a:extLst>
          </p:cNvPr>
          <p:cNvSpPr/>
          <p:nvPr/>
        </p:nvSpPr>
        <p:spPr>
          <a:xfrm>
            <a:off x="1196624" y="4362915"/>
            <a:ext cx="58555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3"/>
              </a:rPr>
              <a:t>https://comojogarxadrez.com.br/uploads/1/1/3/9/113979129/como-jogar-xadrez-posi-o-inicial_orig.png</a:t>
            </a:r>
            <a:endParaRPr lang="pt-BR" sz="900" dirty="0">
              <a:latin typeface="Calibri" panose="020F0502020204030204" pitchFamily="34" charset="0"/>
            </a:endParaRPr>
          </a:p>
        </p:txBody>
      </p:sp>
      <p:pic>
        <p:nvPicPr>
          <p:cNvPr id="18434" name="Picture 2" descr="Imagem">
            <a:extLst>
              <a:ext uri="{FF2B5EF4-FFF2-40B4-BE49-F238E27FC236}">
                <a16:creationId xmlns:a16="http://schemas.microsoft.com/office/drawing/2014/main" id="{0D11C03A-3461-49A9-8789-3A8F33FA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42" y="1215911"/>
            <a:ext cx="2938111" cy="29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70EE33D-627F-4A92-A226-F664194DD82B}"/>
              </a:ext>
            </a:extLst>
          </p:cNvPr>
          <p:cNvSpPr txBox="1"/>
          <p:nvPr/>
        </p:nvSpPr>
        <p:spPr>
          <a:xfrm>
            <a:off x="4041422" y="1535289"/>
            <a:ext cx="4222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ctr">
              <a:buFont typeface="Wingdings" panose="05000000000000000000" pitchFamily="2" charset="2"/>
              <a:buChar char="ü"/>
            </a:pPr>
            <a:r>
              <a:rPr lang="pt-BR" sz="2800" dirty="0">
                <a:latin typeface="Calibri" panose="020F0502020204030204" pitchFamily="34" charset="0"/>
              </a:rPr>
              <a:t>REGRA: As peças claras ocupam a fileira 1 e 2. Já as peças escuras ocupam a fileira 7 e 8.</a:t>
            </a:r>
          </a:p>
        </p:txBody>
      </p:sp>
    </p:spTree>
    <p:extLst>
      <p:ext uri="{BB962C8B-B14F-4D97-AF65-F5344CB8AC3E}">
        <p14:creationId xmlns:p14="http://schemas.microsoft.com/office/powerpoint/2010/main" val="2169594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636a89e56_0_107"/>
          <p:cNvSpPr txBox="1"/>
          <p:nvPr/>
        </p:nvSpPr>
        <p:spPr>
          <a:xfrm>
            <a:off x="436349" y="1067311"/>
            <a:ext cx="8271300" cy="349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lang="pt-BR" sz="2600" b="1" dirty="0">
                <a:latin typeface="Calibri"/>
                <a:ea typeface="Calibri"/>
                <a:cs typeface="Calibri"/>
                <a:sym typeface="Calibri"/>
              </a:rPr>
              <a:t>(NO CADERNO) </a:t>
            </a:r>
            <a:r>
              <a:rPr lang="pt-BR" sz="2600" dirty="0">
                <a:latin typeface="Calibri"/>
                <a:ea typeface="Calibri"/>
                <a:cs typeface="Calibri"/>
                <a:sym typeface="Calibri"/>
              </a:rPr>
              <a:t> Desenhe o tabuleiro de xadrez e distribua as peças na posição inicial de acordo com a legenda. Escolha duas cores diferentes para representar as peças do jogo.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96B111E-49B7-4783-A65C-6C7FEC9DBF3D}"/>
              </a:ext>
            </a:extLst>
          </p:cNvPr>
          <p:cNvSpPr/>
          <p:nvPr/>
        </p:nvSpPr>
        <p:spPr>
          <a:xfrm>
            <a:off x="3357993" y="476380"/>
            <a:ext cx="277512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ATIVIDADE 2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05E52F1-C4F9-4AE9-A524-AD9D26DE91CD}"/>
              </a:ext>
            </a:extLst>
          </p:cNvPr>
          <p:cNvSpPr/>
          <p:nvPr/>
        </p:nvSpPr>
        <p:spPr>
          <a:xfrm>
            <a:off x="2388078" y="4566849"/>
            <a:ext cx="45268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3"/>
              </a:rPr>
              <a:t>https://airinacio.files.wordpress.com/2011/07/tabuleiro-01.jpg</a:t>
            </a:r>
            <a:endParaRPr lang="pt-BR" sz="900" dirty="0">
              <a:latin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5787C0-9D5B-43E6-8C4A-97A6DE4B2B95}"/>
              </a:ext>
            </a:extLst>
          </p:cNvPr>
          <p:cNvSpPr txBox="1"/>
          <p:nvPr/>
        </p:nvSpPr>
        <p:spPr>
          <a:xfrm>
            <a:off x="761548" y="2469822"/>
            <a:ext cx="2596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LEGENDA: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latin typeface="Calibri" panose="020F0502020204030204" pitchFamily="34" charset="0"/>
              </a:rPr>
              <a:t>Peão = 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latin typeface="Calibri" panose="020F0502020204030204" pitchFamily="34" charset="0"/>
              </a:rPr>
              <a:t>Torre = 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latin typeface="Calibri" panose="020F0502020204030204" pitchFamily="34" charset="0"/>
              </a:rPr>
              <a:t>Cavalo = 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latin typeface="Calibri" panose="020F0502020204030204" pitchFamily="34" charset="0"/>
              </a:rPr>
              <a:t>Bispo = 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latin typeface="Calibri" panose="020F0502020204030204" pitchFamily="34" charset="0"/>
              </a:rPr>
              <a:t>Dama ou Rainha = 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latin typeface="Calibri" panose="020F0502020204030204" pitchFamily="34" charset="0"/>
              </a:rPr>
              <a:t>Rei = R</a:t>
            </a:r>
          </a:p>
        </p:txBody>
      </p:sp>
      <p:pic>
        <p:nvPicPr>
          <p:cNvPr id="19460" name="Picture 4" descr="XADREZ BÃSICO â Aulas 01 a 13 | airinacio">
            <a:extLst>
              <a:ext uri="{FF2B5EF4-FFF2-40B4-BE49-F238E27FC236}">
                <a16:creationId xmlns:a16="http://schemas.microsoft.com/office/drawing/2014/main" id="{389B6145-BBE3-48F3-8450-B32F63644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76192"/>
            <a:ext cx="1987800" cy="20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636a89e56_0_107"/>
          <p:cNvSpPr txBox="1"/>
          <p:nvPr/>
        </p:nvSpPr>
        <p:spPr>
          <a:xfrm>
            <a:off x="436349" y="1067311"/>
            <a:ext cx="8271300" cy="349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lang="pt-BR" sz="2600" b="1" dirty="0">
                <a:latin typeface="Calibri"/>
                <a:ea typeface="Calibri"/>
                <a:cs typeface="Calibri"/>
                <a:sym typeface="Calibri"/>
              </a:rPr>
              <a:t>(NO CADERNO) </a:t>
            </a:r>
            <a:r>
              <a:rPr lang="pt-BR" sz="2600" dirty="0">
                <a:latin typeface="Calibri"/>
                <a:ea typeface="Calibri"/>
                <a:cs typeface="Calibri"/>
                <a:sym typeface="Calibri"/>
              </a:rPr>
              <a:t> Desenhe o tabuleiro de xadrez e distribua as peças na posição inicial de acordo com a legenda. Escolha duas cores diferentes para representar as peças do jogo.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96B111E-49B7-4783-A65C-6C7FEC9DBF3D}"/>
              </a:ext>
            </a:extLst>
          </p:cNvPr>
          <p:cNvSpPr/>
          <p:nvPr/>
        </p:nvSpPr>
        <p:spPr>
          <a:xfrm>
            <a:off x="3357993" y="476380"/>
            <a:ext cx="277512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ATIVIDADE 2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5787C0-9D5B-43E6-8C4A-97A6DE4B2B95}"/>
              </a:ext>
            </a:extLst>
          </p:cNvPr>
          <p:cNvSpPr txBox="1"/>
          <p:nvPr/>
        </p:nvSpPr>
        <p:spPr>
          <a:xfrm>
            <a:off x="761548" y="2469822"/>
            <a:ext cx="2596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latin typeface="Calibri" panose="020F0502020204030204" pitchFamily="34" charset="0"/>
              </a:rPr>
              <a:t>LEGENDA: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latin typeface="Calibri" panose="020F0502020204030204" pitchFamily="34" charset="0"/>
              </a:rPr>
              <a:t>Peão = 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latin typeface="Calibri" panose="020F0502020204030204" pitchFamily="34" charset="0"/>
              </a:rPr>
              <a:t>Torre = 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latin typeface="Calibri" panose="020F0502020204030204" pitchFamily="34" charset="0"/>
              </a:rPr>
              <a:t>Cavalo = 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latin typeface="Calibri" panose="020F0502020204030204" pitchFamily="34" charset="0"/>
              </a:rPr>
              <a:t>Bispo = 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latin typeface="Calibri" panose="020F0502020204030204" pitchFamily="34" charset="0"/>
              </a:rPr>
              <a:t>Dama ou Rainha = 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latin typeface="Calibri" panose="020F0502020204030204" pitchFamily="34" charset="0"/>
              </a:rPr>
              <a:t>Rei = 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4EF459-EE6A-4893-8E67-FA955B79E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373" y="2462797"/>
            <a:ext cx="20669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73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636a89e56_0_145"/>
          <p:cNvSpPr txBox="1"/>
          <p:nvPr/>
        </p:nvSpPr>
        <p:spPr>
          <a:xfrm>
            <a:off x="451800" y="1264355"/>
            <a:ext cx="8271300" cy="345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742950" lvl="0" indent="-742950" algn="just">
              <a:lnSpc>
                <a:spcPct val="90000"/>
              </a:lnSpc>
              <a:spcBef>
                <a:spcPts val="751"/>
              </a:spcBef>
              <a:buFont typeface="+mj-lt"/>
              <a:buAutoNum type="arabicPeriod" startAt="2"/>
            </a:pPr>
            <a:r>
              <a:rPr lang="pt-BR" sz="2800" b="1" dirty="0">
                <a:latin typeface="Calibri"/>
                <a:ea typeface="Calibri"/>
                <a:cs typeface="Calibri"/>
                <a:sym typeface="Calibri"/>
              </a:rPr>
              <a:t>	Quantas peças possui cada jogador de xadrez?</a:t>
            </a:r>
          </a:p>
          <a:p>
            <a:pPr marL="742950" lvl="0" indent="-742950" algn="just">
              <a:lnSpc>
                <a:spcPct val="90000"/>
              </a:lnSpc>
              <a:spcBef>
                <a:spcPts val="751"/>
              </a:spcBef>
              <a:buFont typeface="+mj-lt"/>
              <a:buAutoNum type="alphaLcParenR"/>
            </a:pPr>
            <a:r>
              <a:rPr lang="pt-BR" sz="2800" dirty="0">
                <a:latin typeface="Calibri" panose="020F0502020204030204" pitchFamily="34" charset="0"/>
              </a:rPr>
              <a:t>10 peças para cada jogador</a:t>
            </a:r>
          </a:p>
          <a:p>
            <a:pPr marL="742950" lvl="0" indent="-742950" algn="just">
              <a:lnSpc>
                <a:spcPct val="90000"/>
              </a:lnSpc>
              <a:spcBef>
                <a:spcPts val="751"/>
              </a:spcBef>
              <a:buFont typeface="+mj-lt"/>
              <a:buAutoNum type="alphaLcParenR"/>
            </a:pPr>
            <a:r>
              <a:rPr lang="pt-BR" sz="2800" dirty="0">
                <a:latin typeface="Calibri" panose="020F0502020204030204" pitchFamily="34" charset="0"/>
              </a:rPr>
              <a:t>12 peças para cada jogador.</a:t>
            </a:r>
          </a:p>
          <a:p>
            <a:pPr marL="742950" lvl="0" indent="-742950" algn="just">
              <a:lnSpc>
                <a:spcPct val="90000"/>
              </a:lnSpc>
              <a:spcBef>
                <a:spcPts val="751"/>
              </a:spcBef>
              <a:buFont typeface="+mj-lt"/>
              <a:buAutoNum type="alphaLcParenR"/>
            </a:pPr>
            <a:r>
              <a:rPr lang="pt-BR" sz="2800" dirty="0">
                <a:latin typeface="Calibri" panose="020F0502020204030204" pitchFamily="34" charset="0"/>
              </a:rPr>
              <a:t>14 peças para cada jogador.</a:t>
            </a:r>
          </a:p>
          <a:p>
            <a:pPr marL="742950" lvl="0" indent="-742950" algn="just">
              <a:lnSpc>
                <a:spcPct val="90000"/>
              </a:lnSpc>
              <a:spcBef>
                <a:spcPts val="751"/>
              </a:spcBef>
              <a:buFont typeface="+mj-lt"/>
              <a:buAutoNum type="alphaLcParenR"/>
            </a:pPr>
            <a:r>
              <a:rPr lang="pt-BR" sz="2800" dirty="0">
                <a:latin typeface="Calibri" panose="020F0502020204030204" pitchFamily="34" charset="0"/>
              </a:rPr>
              <a:t>16 peças para cada jogador.</a:t>
            </a:r>
          </a:p>
        </p:txBody>
      </p:sp>
      <p:pic>
        <p:nvPicPr>
          <p:cNvPr id="201" name="Google Shape;201;g8636a89e56_0_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2133" y="428977"/>
            <a:ext cx="3002845" cy="970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47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636a89e56_0_1"/>
          <p:cNvSpPr txBox="1"/>
          <p:nvPr/>
        </p:nvSpPr>
        <p:spPr>
          <a:xfrm>
            <a:off x="436350" y="1418442"/>
            <a:ext cx="8271300" cy="332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tabuleiro e as peças de xadrez</a:t>
            </a:r>
          </a:p>
        </p:txBody>
      </p:sp>
      <p:sp>
        <p:nvSpPr>
          <p:cNvPr id="138" name="Google Shape;138;g8636a89e56_0_1"/>
          <p:cNvSpPr/>
          <p:nvPr/>
        </p:nvSpPr>
        <p:spPr>
          <a:xfrm>
            <a:off x="2472267" y="405012"/>
            <a:ext cx="5490535" cy="1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HOJE VAMOS FALAR     SOBRE…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8636a89e56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275" y="2372292"/>
            <a:ext cx="3607450" cy="17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BAAFC21-B3B3-4BCC-B6C8-682FF3A1D82A}"/>
              </a:ext>
            </a:extLst>
          </p:cNvPr>
          <p:cNvSpPr/>
          <p:nvPr/>
        </p:nvSpPr>
        <p:spPr>
          <a:xfrm>
            <a:off x="3363977" y="4302847"/>
            <a:ext cx="2416046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</a:pP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Fonte: </a:t>
            </a:r>
            <a:r>
              <a:rPr lang="pt-BR" sz="900" u="sng" dirty="0">
                <a:solidFill>
                  <a:schemeClr val="hlink"/>
                </a:solidFill>
                <a:latin typeface="Calibri" panose="020F0502020204030204" pitchFamily="34" charset="0"/>
                <a:hlinkClick r:id="rId4"/>
              </a:rPr>
              <a:t>https://www.tabuleirodexadrez.com.br/</a:t>
            </a:r>
            <a:endParaRPr lang="pt-BR" sz="9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636a89e56_0_145"/>
          <p:cNvSpPr txBox="1"/>
          <p:nvPr/>
        </p:nvSpPr>
        <p:spPr>
          <a:xfrm>
            <a:off x="451800" y="1264355"/>
            <a:ext cx="8271300" cy="345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742950" lvl="0" indent="-742950" algn="just">
              <a:lnSpc>
                <a:spcPct val="90000"/>
              </a:lnSpc>
              <a:spcBef>
                <a:spcPts val="751"/>
              </a:spcBef>
              <a:buFont typeface="+mj-lt"/>
              <a:buAutoNum type="arabicPeriod" startAt="2"/>
            </a:pPr>
            <a:r>
              <a:rPr lang="pt-BR" sz="2800" b="1" dirty="0">
                <a:latin typeface="Calibri"/>
                <a:ea typeface="Calibri"/>
                <a:cs typeface="Calibri"/>
                <a:sym typeface="Calibri"/>
              </a:rPr>
              <a:t>	Quantas peças possui cada jogador de xadrez?</a:t>
            </a:r>
          </a:p>
          <a:p>
            <a:pPr marL="742950" lvl="0" indent="-742950" algn="just">
              <a:lnSpc>
                <a:spcPct val="90000"/>
              </a:lnSpc>
              <a:spcBef>
                <a:spcPts val="751"/>
              </a:spcBef>
              <a:buFont typeface="+mj-lt"/>
              <a:buAutoNum type="alphaLcParenR"/>
            </a:pPr>
            <a:r>
              <a:rPr lang="pt-BR" sz="2800" dirty="0">
                <a:latin typeface="Calibri" panose="020F0502020204030204" pitchFamily="34" charset="0"/>
              </a:rPr>
              <a:t>10 peças para cada jogador</a:t>
            </a:r>
          </a:p>
          <a:p>
            <a:pPr marL="742950" lvl="0" indent="-742950" algn="just">
              <a:lnSpc>
                <a:spcPct val="90000"/>
              </a:lnSpc>
              <a:spcBef>
                <a:spcPts val="751"/>
              </a:spcBef>
              <a:buFont typeface="+mj-lt"/>
              <a:buAutoNum type="alphaLcParenR"/>
            </a:pPr>
            <a:r>
              <a:rPr lang="pt-BR" sz="2800" dirty="0">
                <a:latin typeface="Calibri" panose="020F0502020204030204" pitchFamily="34" charset="0"/>
              </a:rPr>
              <a:t>12 peças para cada jogador.</a:t>
            </a:r>
          </a:p>
          <a:p>
            <a:pPr marL="742950" lvl="0" indent="-742950" algn="just">
              <a:lnSpc>
                <a:spcPct val="90000"/>
              </a:lnSpc>
              <a:spcBef>
                <a:spcPts val="751"/>
              </a:spcBef>
              <a:buFont typeface="+mj-lt"/>
              <a:buAutoNum type="alphaLcParenR"/>
            </a:pPr>
            <a:r>
              <a:rPr lang="pt-BR" sz="2800" dirty="0">
                <a:latin typeface="Calibri" panose="020F0502020204030204" pitchFamily="34" charset="0"/>
              </a:rPr>
              <a:t>14 peças para cada jogador.</a:t>
            </a:r>
          </a:p>
          <a:p>
            <a:pPr marL="742950" lvl="0" indent="-742950" algn="just">
              <a:lnSpc>
                <a:spcPct val="90000"/>
              </a:lnSpc>
              <a:spcBef>
                <a:spcPts val="751"/>
              </a:spcBef>
              <a:buFont typeface="+mj-lt"/>
              <a:buAutoNum type="alphaLcParenR"/>
            </a:pPr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16 peças para cada jogador.</a:t>
            </a:r>
          </a:p>
        </p:txBody>
      </p:sp>
      <p:pic>
        <p:nvPicPr>
          <p:cNvPr id="201" name="Google Shape;201;g8636a89e56_0_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2133" y="428977"/>
            <a:ext cx="3002845" cy="970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852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/>
          <p:nvPr/>
        </p:nvSpPr>
        <p:spPr>
          <a:xfrm>
            <a:off x="436320" y="1126431"/>
            <a:ext cx="4745280" cy="363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</a:pPr>
            <a:r>
              <a:rPr lang="pt-BR" sz="2800" b="1" strike="noStrike" dirty="0">
                <a:solidFill>
                  <a:srgbClr val="000000"/>
                </a:solidFill>
                <a:latin typeface="Calibri" panose="020F0502020204030204" pitchFamily="34" charset="0"/>
                <a:sym typeface="Arial"/>
              </a:rPr>
              <a:t>Tabuleiro: </a:t>
            </a:r>
          </a:p>
          <a:p>
            <a:pPr lvl="1" indent="361950" algn="ctr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pt-BR" sz="2400" b="0" strike="noStrike" dirty="0">
                <a:solidFill>
                  <a:srgbClr val="000000"/>
                </a:solidFill>
                <a:latin typeface="Calibri" panose="020F0502020204030204" pitchFamily="34" charset="0"/>
                <a:sym typeface="Arial"/>
              </a:rPr>
              <a:t>Coluna, fileira e diagonal.</a:t>
            </a:r>
          </a:p>
          <a:p>
            <a:pPr lvl="1" indent="361950" algn="ctr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</a:rPr>
              <a:t>Casas do tabuleiro.</a:t>
            </a:r>
          </a:p>
          <a:p>
            <a:pPr lvl="1" algn="ctr">
              <a:lnSpc>
                <a:spcPct val="90000"/>
              </a:lnSpc>
              <a:spcBef>
                <a:spcPts val="751"/>
              </a:spcBef>
            </a:pPr>
            <a:r>
              <a:rPr lang="pt-BR" sz="2800" b="1" dirty="0">
                <a:latin typeface="Calibri" panose="020F0502020204030204" pitchFamily="34" charset="0"/>
              </a:rPr>
              <a:t>Peças:</a:t>
            </a:r>
          </a:p>
          <a:p>
            <a:pPr marL="457200" lvl="1" indent="-457200" algn="ctr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</a:rPr>
              <a:t>Peão, Torre, Bispo, Dama ou Rainha e Rei.</a:t>
            </a:r>
          </a:p>
          <a:p>
            <a:pPr marR="0" lvl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</a:pPr>
            <a:r>
              <a:rPr lang="pt-BR" sz="2800" b="1" strike="noStrike" dirty="0">
                <a:solidFill>
                  <a:srgbClr val="000000"/>
                </a:solidFill>
                <a:latin typeface="Calibri" panose="020F0502020204030204" pitchFamily="34" charset="0"/>
                <a:sym typeface="Arial"/>
              </a:rPr>
              <a:t>Posição inicial das peças</a:t>
            </a:r>
          </a:p>
          <a:p>
            <a:pPr marR="0" lvl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</a:pPr>
            <a:r>
              <a:rPr lang="pt-BR" sz="2800" b="1" strike="noStrike" dirty="0">
                <a:solidFill>
                  <a:srgbClr val="000000"/>
                </a:solidFill>
                <a:latin typeface="Calibri" panose="020F0502020204030204" pitchFamily="34" charset="0"/>
                <a:sym typeface="Arial"/>
              </a:rPr>
              <a:t>no tabuleiro.</a:t>
            </a:r>
          </a:p>
          <a:p>
            <a:pPr marL="133561" marR="0" lvl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</a:pPr>
            <a:endParaRPr sz="2800" b="0" strike="noStrike" dirty="0">
              <a:solidFill>
                <a:srgbClr val="000000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6AC3AA5-7E16-4E7B-B49A-D8D5E45F6379}"/>
              </a:ext>
            </a:extLst>
          </p:cNvPr>
          <p:cNvSpPr/>
          <p:nvPr/>
        </p:nvSpPr>
        <p:spPr>
          <a:xfrm>
            <a:off x="2509823" y="480100"/>
            <a:ext cx="5004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APRENDEMOS HOJE...</a:t>
            </a:r>
            <a:endParaRPr lang="pt-BR" sz="4000" b="1" dirty="0">
              <a:solidFill>
                <a:schemeClr val="dk1"/>
              </a:solidFill>
            </a:endParaRPr>
          </a:p>
        </p:txBody>
      </p:sp>
      <p:pic>
        <p:nvPicPr>
          <p:cNvPr id="20482" name="Picture 2" descr="Xadrez Gigante | xadrez gigante â Xadrez Gigante">
            <a:extLst>
              <a:ext uri="{FF2B5EF4-FFF2-40B4-BE49-F238E27FC236}">
                <a16:creationId xmlns:a16="http://schemas.microsoft.com/office/drawing/2014/main" id="{DCADA2FF-666A-4162-916F-BDD5374E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02303"/>
            <a:ext cx="185181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AD85447-9616-4E40-898E-CBEFCEFC07D9}"/>
              </a:ext>
            </a:extLst>
          </p:cNvPr>
          <p:cNvSpPr/>
          <p:nvPr/>
        </p:nvSpPr>
        <p:spPr>
          <a:xfrm>
            <a:off x="5094060" y="3788425"/>
            <a:ext cx="2286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4"/>
              </a:rPr>
              <a:t>https://www.xadrezgigante.com.br/wp-/content/uploads/2015/05/kit-15.jpg</a:t>
            </a:r>
            <a:endParaRPr lang="pt-BR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"/>
          <p:cNvSpPr txBox="1"/>
          <p:nvPr/>
        </p:nvSpPr>
        <p:spPr>
          <a:xfrm>
            <a:off x="451800" y="1051200"/>
            <a:ext cx="8271360" cy="366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171359" marR="0" lvl="0" indent="-37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Espero que tenham gostado e até a próxima…</a:t>
            </a:r>
            <a:endParaRPr sz="36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30" name="Picture 2" descr="MRW I beat myself in a game of chess by cheating - GIF on Imgur">
            <a:extLst>
              <a:ext uri="{FF2B5EF4-FFF2-40B4-BE49-F238E27FC236}">
                <a16:creationId xmlns:a16="http://schemas.microsoft.com/office/drawing/2014/main" id="{22A836E1-C007-42AF-9879-AA6F4EF0C4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05" y="2075039"/>
            <a:ext cx="3578550" cy="214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4C8F44F-B215-40D3-9AC3-06AE2B53D0A7}"/>
              </a:ext>
            </a:extLst>
          </p:cNvPr>
          <p:cNvSpPr/>
          <p:nvPr/>
        </p:nvSpPr>
        <p:spPr>
          <a:xfrm>
            <a:off x="2286000" y="431956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Fonte: </a:t>
            </a:r>
            <a:r>
              <a:rPr lang="pt-BR" sz="900" dirty="0">
                <a:solidFill>
                  <a:srgbClr val="0000FF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https://imgur.com/gallery/Sw58yFb/comment/321443457</a:t>
            </a:r>
            <a:endParaRPr lang="pt-BR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"/>
          <p:cNvSpPr txBox="1"/>
          <p:nvPr/>
        </p:nvSpPr>
        <p:spPr>
          <a:xfrm>
            <a:off x="451800" y="1051200"/>
            <a:ext cx="8271360" cy="366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19311" marR="0" lvl="0" indent="-285750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TIRADO, Augusto C.S.B. e SILVA, Wilson. Meu Primeiro Livro de Xadrez. Curitiba: Editora Gráfica Expoente Ltda, 1995.</a:t>
            </a:r>
          </a:p>
          <a:p>
            <a:pPr marL="419311" marR="0" lvl="0" indent="-285750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FILHO, Luiz </a:t>
            </a:r>
            <a:r>
              <a:rPr lang="pt-BR" sz="1600" dirty="0" err="1">
                <a:latin typeface="Calibri" panose="020F0502020204030204" pitchFamily="34" charset="0"/>
              </a:rPr>
              <a:t>Ruppel</a:t>
            </a:r>
            <a:r>
              <a:rPr lang="pt-BR" sz="1600" dirty="0">
                <a:latin typeface="Calibri" panose="020F0502020204030204" pitchFamily="34" charset="0"/>
              </a:rPr>
              <a:t> B. Curso Básico Xadrez Escolar. Copyright, 1994. CALLEROS.</a:t>
            </a:r>
          </a:p>
          <a:p>
            <a:pPr marL="419311" marR="0" lvl="0" indent="-285750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 Carlos. Xadrez Introdução à Organização e Arbitragem. Curitiba: Copyright, 1998.</a:t>
            </a:r>
          </a:p>
          <a:p>
            <a:pPr marL="419311" marR="0" lvl="0" indent="-285750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 MENDES, Silvio. Cartilha de Xadrez. Manaus: La Salle, 1993. KOHL, </a:t>
            </a:r>
            <a:r>
              <a:rPr lang="pt-BR" sz="1600" dirty="0" err="1">
                <a:latin typeface="Calibri" panose="020F0502020204030204" pitchFamily="34" charset="0"/>
              </a:rPr>
              <a:t>Dieter</a:t>
            </a:r>
            <a:r>
              <a:rPr lang="pt-BR" sz="1600" dirty="0">
                <a:latin typeface="Calibri" panose="020F0502020204030204" pitchFamily="34" charset="0"/>
              </a:rPr>
              <a:t> Hans </a:t>
            </a:r>
          </a:p>
          <a:p>
            <a:pPr marL="419311" marR="0" lvl="0" indent="-285750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Bruno. História do Xadrez Postal. São José, SC: Editora Canarinho Ltda., 1987. </a:t>
            </a:r>
          </a:p>
          <a:p>
            <a:pPr marL="419311" marR="0" lvl="0" indent="-285750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SEGAL, </a:t>
            </a:r>
            <a:r>
              <a:rPr lang="pt-BR" sz="1600" dirty="0" err="1">
                <a:latin typeface="Calibri" panose="020F0502020204030204" pitchFamily="34" charset="0"/>
              </a:rPr>
              <a:t>Alexandru</a:t>
            </a:r>
            <a:r>
              <a:rPr lang="pt-BR" sz="1600" dirty="0">
                <a:latin typeface="Calibri" panose="020F0502020204030204" pitchFamily="34" charset="0"/>
              </a:rPr>
              <a:t> </a:t>
            </a:r>
            <a:r>
              <a:rPr lang="pt-BR" sz="1600" dirty="0" err="1">
                <a:latin typeface="Calibri" panose="020F0502020204030204" pitchFamily="34" charset="0"/>
              </a:rPr>
              <a:t>Sorin</a:t>
            </a:r>
            <a:r>
              <a:rPr lang="pt-BR" sz="1600" dirty="0">
                <a:latin typeface="Calibri" panose="020F0502020204030204" pitchFamily="34" charset="0"/>
              </a:rPr>
              <a:t>. Fundamentos de Tática. São Paulo: Editora Columbia. 1982. Disponível em: http:// </a:t>
            </a:r>
            <a:r>
              <a:rPr lang="pt-BR" sz="1600" dirty="0">
                <a:latin typeface="Calibri" panose="020F0502020204030204" pitchFamily="34" charset="0"/>
                <a:hlinkClick r:id="rId3"/>
              </a:rPr>
              <a:t>www.clubedexadrez.com.br</a:t>
            </a:r>
            <a:r>
              <a:rPr lang="pt-BR" sz="1600" dirty="0">
                <a:latin typeface="Calibri" panose="020F0502020204030204" pitchFamily="34" charset="0"/>
              </a:rPr>
              <a:t>. </a:t>
            </a:r>
            <a:endParaRPr sz="1600" b="1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6CBA653-29B0-4D63-BA7B-DC178BF62A32}"/>
              </a:ext>
            </a:extLst>
          </p:cNvPr>
          <p:cNvSpPr/>
          <p:nvPr/>
        </p:nvSpPr>
        <p:spPr>
          <a:xfrm>
            <a:off x="2544681" y="424620"/>
            <a:ext cx="4085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4000" b="1" dirty="0">
                <a:solidFill>
                  <a:schemeClr val="dk1"/>
                </a:solidFill>
                <a:latin typeface="Calibri"/>
                <a:sym typeface="Calibri"/>
              </a:rPr>
              <a:t>REFERÊNCIAS</a:t>
            </a:r>
            <a:endParaRPr lang="pt-BR" sz="4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5f810c67f_0_5"/>
          <p:cNvSpPr txBox="1"/>
          <p:nvPr/>
        </p:nvSpPr>
        <p:spPr>
          <a:xfrm>
            <a:off x="440266" y="1128889"/>
            <a:ext cx="5712178" cy="362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57200" lvl="0" indent="-457200" algn="ctr" rtl="0">
              <a:lnSpc>
                <a:spcPct val="115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pt-BR" sz="2400" dirty="0"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Formado por 64 casas (8 x 8), de cores alternadas, geralmente divididas em 32 brancas e 32 pretas. </a:t>
            </a:r>
          </a:p>
          <a:p>
            <a:pPr marL="457200" lvl="0" indent="-45720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pt-BR" sz="2400" dirty="0"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/>
                <a:sym typeface="Calibri"/>
              </a:rPr>
              <a:t>REGRA: O tabuleiro é colocado de modo que cada jogador fique com a sua primeira casa branca à direita.</a:t>
            </a:r>
            <a:endParaRPr sz="2400" dirty="0">
              <a:highlight>
                <a:srgbClr val="FFFFFF"/>
              </a:highlight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Calibri" panose="020F0502020204030204" pitchFamily="34" charset="0"/>
              <a:sym typeface="Arial"/>
            </a:endParaRPr>
          </a:p>
          <a:p>
            <a:pPr marL="457200" marR="0" lvl="0" indent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endParaRPr sz="2400" b="0" strike="noStrike" dirty="0">
              <a:latin typeface="Calibri" panose="020F0502020204030204" pitchFamily="34" charset="0"/>
              <a:sym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AE1502C-36C5-4A59-AC40-A00FF9860280}"/>
              </a:ext>
            </a:extLst>
          </p:cNvPr>
          <p:cNvSpPr/>
          <p:nvPr/>
        </p:nvSpPr>
        <p:spPr>
          <a:xfrm>
            <a:off x="2574344" y="440917"/>
            <a:ext cx="39953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TABULEIRO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6C9DBED-A35D-44C2-8395-801BDAE48558}"/>
              </a:ext>
            </a:extLst>
          </p:cNvPr>
          <p:cNvSpPr/>
          <p:nvPr/>
        </p:nvSpPr>
        <p:spPr>
          <a:xfrm>
            <a:off x="1270000" y="4587167"/>
            <a:ext cx="59209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3"/>
              </a:rPr>
              <a:t>http://travinha.com.br/wp-content/uploads/2011/01/xadrez_tabuleiro1.jpg</a:t>
            </a:r>
            <a:endParaRPr lang="pt-BR" sz="900" dirty="0">
              <a:latin typeface="Calibri" panose="020F0502020204030204" pitchFamily="34" charset="0"/>
            </a:endParaRPr>
          </a:p>
        </p:txBody>
      </p:sp>
      <p:pic>
        <p:nvPicPr>
          <p:cNvPr id="1036" name="Picture 12" descr="HistÃ³ria e Regras do Xadrez - Casal Travinha â Todos os esportes ...">
            <a:extLst>
              <a:ext uri="{FF2B5EF4-FFF2-40B4-BE49-F238E27FC236}">
                <a16:creationId xmlns:a16="http://schemas.microsoft.com/office/drawing/2014/main" id="{160DB89A-40AE-4308-8D6E-0D70A404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56" y="1128889"/>
            <a:ext cx="1947686" cy="186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8a92db901_0_12"/>
          <p:cNvSpPr txBox="1"/>
          <p:nvPr/>
        </p:nvSpPr>
        <p:spPr>
          <a:xfrm>
            <a:off x="3744392" y="1299180"/>
            <a:ext cx="4784732" cy="197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/>
          <a:p>
            <a:pPr marL="457200" marR="0" lvl="0" indent="-45720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>
                <a:latin typeface="Calibri" panose="020F0502020204030204" pitchFamily="34" charset="0"/>
              </a:rPr>
              <a:t>O tabuleiro é composto de </a:t>
            </a:r>
            <a:r>
              <a:rPr lang="pt-BR" sz="3200" b="1" dirty="0">
                <a:latin typeface="Calibri" panose="020F0502020204030204" pitchFamily="34" charset="0"/>
              </a:rPr>
              <a:t>8 fileiras</a:t>
            </a:r>
            <a:r>
              <a:rPr lang="pt-BR" sz="3200" dirty="0">
                <a:latin typeface="Calibri" panose="020F0502020204030204" pitchFamily="34" charset="0"/>
              </a:rPr>
              <a:t>, </a:t>
            </a:r>
            <a:r>
              <a:rPr lang="pt-BR" sz="3200" b="1" dirty="0">
                <a:latin typeface="Calibri" panose="020F0502020204030204" pitchFamily="34" charset="0"/>
              </a:rPr>
              <a:t>8 colunas</a:t>
            </a:r>
            <a:r>
              <a:rPr lang="pt-BR" sz="3200" dirty="0">
                <a:latin typeface="Calibri" panose="020F0502020204030204" pitchFamily="34" charset="0"/>
              </a:rPr>
              <a:t> e </a:t>
            </a:r>
            <a:r>
              <a:rPr lang="pt-BR" sz="3200" b="1" dirty="0">
                <a:latin typeface="Calibri" panose="020F0502020204030204" pitchFamily="34" charset="0"/>
              </a:rPr>
              <a:t>26 diagonais</a:t>
            </a:r>
            <a:r>
              <a:rPr lang="pt-BR" sz="3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12E891A-F425-4C13-9284-011A683E39BB}"/>
              </a:ext>
            </a:extLst>
          </p:cNvPr>
          <p:cNvSpPr/>
          <p:nvPr/>
        </p:nvSpPr>
        <p:spPr>
          <a:xfrm>
            <a:off x="2574344" y="440917"/>
            <a:ext cx="5756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4000" b="1" dirty="0">
                <a:solidFill>
                  <a:schemeClr val="dk1"/>
                </a:solidFill>
                <a:latin typeface="Calibri"/>
                <a:sym typeface="Calibri"/>
              </a:rPr>
              <a:t>Divisões do Tabuleiro</a:t>
            </a: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B559960-094E-4057-AA29-C334270AD47D}"/>
              </a:ext>
            </a:extLst>
          </p:cNvPr>
          <p:cNvSpPr/>
          <p:nvPr/>
        </p:nvSpPr>
        <p:spPr>
          <a:xfrm>
            <a:off x="1061962" y="4194752"/>
            <a:ext cx="53648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3"/>
              </a:rPr>
              <a:t>http://www.diaadiaeducacao.pr.gov.br/portals/cadernospde/pdebusca/producoes_pde/2014/2014_ufpr_edfis_pdp_fernando_jose_sanglard_gessi.pdf</a:t>
            </a:r>
            <a:endParaRPr lang="pt-BR" sz="90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A IMPORTÃNCIA E BENEFICIOS DO XADREZ NO PROCESSO DE FORMAÃÃO">
            <a:extLst>
              <a:ext uri="{FF2B5EF4-FFF2-40B4-BE49-F238E27FC236}">
                <a16:creationId xmlns:a16="http://schemas.microsoft.com/office/drawing/2014/main" id="{E891D412-3465-4F93-AC09-9AEE84BA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7" y="1087248"/>
            <a:ext cx="2800225" cy="295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8a92db901_0_26"/>
          <p:cNvSpPr txBox="1"/>
          <p:nvPr/>
        </p:nvSpPr>
        <p:spPr>
          <a:xfrm>
            <a:off x="440266" y="1070870"/>
            <a:ext cx="8263466" cy="344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lvl="0" algn="ctr"/>
            <a:r>
              <a:rPr lang="pt-BR" sz="2800" dirty="0">
                <a:latin typeface="Calibri" panose="020F0502020204030204" pitchFamily="34" charset="0"/>
              </a:rPr>
              <a:t>Sequência de 8 casas verticais alternadas, brancas e pretas.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665D866-E3C8-4037-B1CF-AF9AA9510141}"/>
              </a:ext>
            </a:extLst>
          </p:cNvPr>
          <p:cNvSpPr/>
          <p:nvPr/>
        </p:nvSpPr>
        <p:spPr>
          <a:xfrm>
            <a:off x="3593206" y="479939"/>
            <a:ext cx="195758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COLUNA</a:t>
            </a:r>
            <a:endParaRPr lang="pt-BR" sz="3600" b="1" dirty="0">
              <a:solidFill>
                <a:schemeClr val="dk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39AD716-BCD0-4611-9E34-DBBADF32C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9" y="2158105"/>
            <a:ext cx="1905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7D039F5-F5A1-4790-911B-97C4F7CEE5F2}"/>
              </a:ext>
            </a:extLst>
          </p:cNvPr>
          <p:cNvSpPr/>
          <p:nvPr/>
        </p:nvSpPr>
        <p:spPr>
          <a:xfrm>
            <a:off x="1735666" y="4263180"/>
            <a:ext cx="56726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4"/>
              </a:rPr>
              <a:t>http://portaldoprofessor.mec.gov.br/storage/discovirtual/galerias/imagem/0000000568/0000005617.jpg</a:t>
            </a:r>
            <a:endParaRPr lang="pt-BR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8a92db901_0_26"/>
          <p:cNvSpPr txBox="1"/>
          <p:nvPr/>
        </p:nvSpPr>
        <p:spPr>
          <a:xfrm>
            <a:off x="222550" y="974875"/>
            <a:ext cx="8500500" cy="378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lvl="0" algn="ctr"/>
            <a:r>
              <a:rPr lang="pt-BR" sz="2800" dirty="0">
                <a:latin typeface="Calibri" panose="020F0502020204030204" pitchFamily="34" charset="0"/>
              </a:rPr>
              <a:t>Sequência de 8 casas horizontais alternadas, brancas e pretas.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665D866-E3C8-4037-B1CF-AF9AA9510141}"/>
              </a:ext>
            </a:extLst>
          </p:cNvPr>
          <p:cNvSpPr/>
          <p:nvPr/>
        </p:nvSpPr>
        <p:spPr>
          <a:xfrm>
            <a:off x="3703011" y="383939"/>
            <a:ext cx="173797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FILEIRA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2CFDD1D-B123-4654-804B-59EB2C89E970}"/>
              </a:ext>
            </a:extLst>
          </p:cNvPr>
          <p:cNvSpPr/>
          <p:nvPr/>
        </p:nvSpPr>
        <p:spPr>
          <a:xfrm>
            <a:off x="1735666" y="4263180"/>
            <a:ext cx="56726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3"/>
              </a:rPr>
              <a:t>http://portaldoprofessor.mec.gov.br/storage/discovirtual/galerias/imagem/0000000568/0000005617.jpg</a:t>
            </a:r>
            <a:endParaRPr lang="pt-BR" sz="900" dirty="0">
              <a:latin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010D15-8C09-49DC-94A8-87CB27F2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9" y="2085656"/>
            <a:ext cx="1905000" cy="19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5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8a92db901_0_26"/>
          <p:cNvSpPr txBox="1"/>
          <p:nvPr/>
        </p:nvSpPr>
        <p:spPr>
          <a:xfrm>
            <a:off x="222550" y="974875"/>
            <a:ext cx="8500500" cy="378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lvl="0" algn="ctr"/>
            <a:r>
              <a:rPr lang="pt-BR" sz="2800" dirty="0">
                <a:latin typeface="Calibri" panose="020F0502020204030204" pitchFamily="34" charset="0"/>
              </a:rPr>
              <a:t>Sequência de casas da mesma cor, dispostas num mesmo sentido, variando de 2 a 8 casas.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665D866-E3C8-4037-B1CF-AF9AA9510141}"/>
              </a:ext>
            </a:extLst>
          </p:cNvPr>
          <p:cNvSpPr/>
          <p:nvPr/>
        </p:nvSpPr>
        <p:spPr>
          <a:xfrm>
            <a:off x="3370390" y="383939"/>
            <a:ext cx="2403222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3810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Calibri"/>
                <a:sym typeface="Calibri"/>
              </a:rPr>
              <a:t>DIAGONAL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2CFDD1D-B123-4654-804B-59EB2C89E970}"/>
              </a:ext>
            </a:extLst>
          </p:cNvPr>
          <p:cNvSpPr/>
          <p:nvPr/>
        </p:nvSpPr>
        <p:spPr>
          <a:xfrm>
            <a:off x="1735666" y="4263180"/>
            <a:ext cx="56726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latin typeface="Calibri" panose="020F0502020204030204" pitchFamily="34" charset="0"/>
              </a:rPr>
              <a:t>Fonte: </a:t>
            </a:r>
            <a:r>
              <a:rPr lang="pt-BR" sz="900" dirty="0">
                <a:latin typeface="Calibri" panose="020F0502020204030204" pitchFamily="34" charset="0"/>
                <a:hlinkClick r:id="rId3"/>
              </a:rPr>
              <a:t>http://portaldoprofessor.mec.gov.br/storage/discovirtual/galerias/imagem/0000000568/0000005617.jpg</a:t>
            </a:r>
            <a:endParaRPr lang="pt-BR" sz="900" dirty="0">
              <a:latin typeface="Calibri" panose="020F0502020204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6868A7A-AB57-4502-9A3A-DF711EB96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99" y="2041872"/>
            <a:ext cx="1905001" cy="19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1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8ad2822b3_0_3"/>
          <p:cNvSpPr txBox="1"/>
          <p:nvPr/>
        </p:nvSpPr>
        <p:spPr>
          <a:xfrm>
            <a:off x="403577" y="1110341"/>
            <a:ext cx="5960534" cy="364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Todas as casas do tabuleiro possuem uma denominação específica que é dado pelo encontro de uma fileira com uma coluna.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As colunas recebem letras de 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a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até 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h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e as fileiras são numeradas de 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1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a 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8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.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Exemplo: O encontro da coluna 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a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com a fileira 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1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vai dar origem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a casa 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a1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D0DE62-1A62-4118-8F22-078E03FD3DD8}"/>
              </a:ext>
            </a:extLst>
          </p:cNvPr>
          <p:cNvSpPr/>
          <p:nvPr/>
        </p:nvSpPr>
        <p:spPr>
          <a:xfrm>
            <a:off x="2573894" y="383939"/>
            <a:ext cx="512512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marR="0" lvl="0" indent="-381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Calibri"/>
              </a:rPr>
              <a:t>AS CASAS E SEUS NOMES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7C0120-73F4-4428-A6F6-B84CA2EFCB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996221"/>
            <a:ext cx="1969558" cy="22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D77B1EF-564B-4C46-B7D3-21399D3699AD}"/>
              </a:ext>
            </a:extLst>
          </p:cNvPr>
          <p:cNvSpPr/>
          <p:nvPr/>
        </p:nvSpPr>
        <p:spPr>
          <a:xfrm>
            <a:off x="301977" y="4421007"/>
            <a:ext cx="7103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Fonte: 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hlinkClick r:id="rId4"/>
              </a:rPr>
              <a:t>http://1.bp.blogspot.com/-58DEUiwnZWg/Th4BsbFpLtI/AAAAAAAAAsY/gznmlmiSUIM/s1600/Nota%25C3%25A7%25C3%25A3o+Alg%25C3%25A9brica+GIF1.gif</a:t>
            </a:r>
            <a:endParaRPr kumimoji="0" lang="pt-B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1237</Words>
  <Application>Microsoft Office PowerPoint</Application>
  <PresentationFormat>Apresentação na tela (16:9)</PresentationFormat>
  <Paragraphs>139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Osmar Junior</cp:lastModifiedBy>
  <cp:revision>31</cp:revision>
  <dcterms:created xsi:type="dcterms:W3CDTF">2020-03-25T23:26:05Z</dcterms:created>
  <dcterms:modified xsi:type="dcterms:W3CDTF">2023-01-12T18:09:11Z</dcterms:modified>
</cp:coreProperties>
</file>