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35"/>
  </p:notesMasterIdLst>
  <p:sldIdLst>
    <p:sldId id="256" r:id="rId2"/>
    <p:sldId id="258" r:id="rId3"/>
    <p:sldId id="259" r:id="rId4"/>
    <p:sldId id="321" r:id="rId5"/>
    <p:sldId id="260" r:id="rId6"/>
    <p:sldId id="322" r:id="rId7"/>
    <p:sldId id="263" r:id="rId8"/>
    <p:sldId id="264" r:id="rId9"/>
    <p:sldId id="324" r:id="rId10"/>
    <p:sldId id="325" r:id="rId11"/>
    <p:sldId id="266" r:id="rId12"/>
    <p:sldId id="330" r:id="rId13"/>
    <p:sldId id="326" r:id="rId14"/>
    <p:sldId id="329" r:id="rId15"/>
    <p:sldId id="268" r:id="rId16"/>
    <p:sldId id="323" r:id="rId17"/>
    <p:sldId id="327" r:id="rId18"/>
    <p:sldId id="328" r:id="rId19"/>
    <p:sldId id="331" r:id="rId20"/>
    <p:sldId id="332" r:id="rId21"/>
    <p:sldId id="273" r:id="rId22"/>
    <p:sldId id="272" r:id="rId23"/>
    <p:sldId id="274" r:id="rId24"/>
    <p:sldId id="333" r:id="rId25"/>
    <p:sldId id="335" r:id="rId26"/>
    <p:sldId id="337" r:id="rId27"/>
    <p:sldId id="338" r:id="rId28"/>
    <p:sldId id="278" r:id="rId29"/>
    <p:sldId id="279" r:id="rId30"/>
    <p:sldId id="334" r:id="rId31"/>
    <p:sldId id="281" r:id="rId32"/>
    <p:sldId id="282" r:id="rId33"/>
    <p:sldId id="283"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20E266-1473-EB5C-A610-27B1A52A74CD}" v="9" dt="2020-06-26T13:02:11.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82689" autoAdjust="0"/>
  </p:normalViewPr>
  <p:slideViewPr>
    <p:cSldViewPr snapToGrid="0">
      <p:cViewPr varScale="1">
        <p:scale>
          <a:sx n="93" d="100"/>
          <a:sy n="93"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dimar de Paula Junior" userId="S::idimarjr@educacao.pr.gov.br::14f7f5d0-f383-42c4-a56a-2b2b0f253d83" providerId="AD" clId="Web-{8020E266-1473-EB5C-A610-27B1A52A74CD}"/>
    <pc:docChg chg="modSld">
      <pc:chgData name="Idimar de Paula Junior" userId="S::idimarjr@educacao.pr.gov.br::14f7f5d0-f383-42c4-a56a-2b2b0f253d83" providerId="AD" clId="Web-{8020E266-1473-EB5C-A610-27B1A52A74CD}" dt="2020-06-26T13:02:08.954" v="7" actId="20577"/>
      <pc:docMkLst>
        <pc:docMk/>
      </pc:docMkLst>
      <pc:sldChg chg="modSp">
        <pc:chgData name="Idimar de Paula Junior" userId="S::idimarjr@educacao.pr.gov.br::14f7f5d0-f383-42c4-a56a-2b2b0f253d83" providerId="AD" clId="Web-{8020E266-1473-EB5C-A610-27B1A52A74CD}" dt="2020-06-26T13:01:52.704" v="2" actId="20577"/>
        <pc:sldMkLst>
          <pc:docMk/>
          <pc:sldMk cId="0" sldId="259"/>
        </pc:sldMkLst>
        <pc:spChg chg="mod">
          <ac:chgData name="Idimar de Paula Junior" userId="S::idimarjr@educacao.pr.gov.br::14f7f5d0-f383-42c4-a56a-2b2b0f253d83" providerId="AD" clId="Web-{8020E266-1473-EB5C-A610-27B1A52A74CD}" dt="2020-06-26T13:01:52.704" v="2" actId="20577"/>
          <ac:spMkLst>
            <pc:docMk/>
            <pc:sldMk cId="0" sldId="259"/>
            <ac:spMk id="139" creationId="{00000000-0000-0000-0000-000000000000}"/>
          </ac:spMkLst>
        </pc:spChg>
      </pc:sldChg>
      <pc:sldChg chg="modSp">
        <pc:chgData name="Idimar de Paula Junior" userId="S::idimarjr@educacao.pr.gov.br::14f7f5d0-f383-42c4-a56a-2b2b0f253d83" providerId="AD" clId="Web-{8020E266-1473-EB5C-A610-27B1A52A74CD}" dt="2020-06-26T13:02:08.954" v="7" actId="20577"/>
        <pc:sldMkLst>
          <pc:docMk/>
          <pc:sldMk cId="0" sldId="281"/>
        </pc:sldMkLst>
        <pc:spChg chg="mod">
          <ac:chgData name="Idimar de Paula Junior" userId="S::idimarjr@educacao.pr.gov.br::14f7f5d0-f383-42c4-a56a-2b2b0f253d83" providerId="AD" clId="Web-{8020E266-1473-EB5C-A610-27B1A52A74CD}" dt="2020-06-26T13:02:08.954" v="7" actId="20577"/>
          <ac:spMkLst>
            <pc:docMk/>
            <pc:sldMk cId="0" sldId="281"/>
            <ac:spMk id="275" creationId="{00000000-0000-0000-0000-000000000000}"/>
          </ac:spMkLst>
        </pc:spChg>
      </pc:sldChg>
    </pc:docChg>
  </pc:docChgLst>
  <pc:docChgLst>
    <pc:chgData name="Idimar de Paula Junior" userId="14f7f5d0-f383-42c4-a56a-2b2b0f253d83" providerId="ADAL" clId="{4441D272-D87E-466F-929F-7364328C420B}"/>
    <pc:docChg chg="custSel modSld">
      <pc:chgData name="Idimar de Paula Junior" userId="14f7f5d0-f383-42c4-a56a-2b2b0f253d83" providerId="ADAL" clId="{4441D272-D87E-466F-929F-7364328C420B}" dt="2020-06-26T20:23:45.786" v="54" actId="114"/>
      <pc:docMkLst>
        <pc:docMk/>
      </pc:docMkLst>
      <pc:sldChg chg="modSp mod">
        <pc:chgData name="Idimar de Paula Junior" userId="14f7f5d0-f383-42c4-a56a-2b2b0f253d83" providerId="ADAL" clId="{4441D272-D87E-466F-929F-7364328C420B}" dt="2020-06-26T20:23:45.786" v="54" actId="114"/>
        <pc:sldMkLst>
          <pc:docMk/>
          <pc:sldMk cId="0" sldId="259"/>
        </pc:sldMkLst>
        <pc:spChg chg="mod">
          <ac:chgData name="Idimar de Paula Junior" userId="14f7f5d0-f383-42c4-a56a-2b2b0f253d83" providerId="ADAL" clId="{4441D272-D87E-466F-929F-7364328C420B}" dt="2020-06-26T20:23:45.786" v="54" actId="114"/>
          <ac:spMkLst>
            <pc:docMk/>
            <pc:sldMk cId="0" sldId="259"/>
            <ac:spMk id="139" creationId="{00000000-0000-0000-0000-000000000000}"/>
          </ac:spMkLst>
        </pc:spChg>
      </pc:sldChg>
      <pc:sldChg chg="delSp modSp mod modClrScheme chgLayout">
        <pc:chgData name="Idimar de Paula Junior" userId="14f7f5d0-f383-42c4-a56a-2b2b0f253d83" providerId="ADAL" clId="{4441D272-D87E-466F-929F-7364328C420B}" dt="2020-06-26T19:57:53.924" v="8" actId="478"/>
        <pc:sldMkLst>
          <pc:docMk/>
          <pc:sldMk cId="0" sldId="266"/>
        </pc:sldMkLst>
        <pc:spChg chg="del">
          <ac:chgData name="Idimar de Paula Junior" userId="14f7f5d0-f383-42c4-a56a-2b2b0f253d83" providerId="ADAL" clId="{4441D272-D87E-466F-929F-7364328C420B}" dt="2020-06-26T19:57:53.924" v="8" actId="478"/>
          <ac:spMkLst>
            <pc:docMk/>
            <pc:sldMk cId="0" sldId="266"/>
            <ac:spMk id="5" creationId="{65EC4D4C-D452-4E77-8182-6182FE182050}"/>
          </ac:spMkLst>
        </pc:spChg>
        <pc:spChg chg="mod">
          <ac:chgData name="Idimar de Paula Junior" userId="14f7f5d0-f383-42c4-a56a-2b2b0f253d83" providerId="ADAL" clId="{4441D272-D87E-466F-929F-7364328C420B}" dt="2020-06-26T19:30:31.282" v="1"/>
          <ac:spMkLst>
            <pc:docMk/>
            <pc:sldMk cId="0" sldId="266"/>
            <ac:spMk id="6" creationId="{34A6742A-BA03-44D1-B0C5-5AE90AAF1168}"/>
          </ac:spMkLst>
        </pc:spChg>
      </pc:sldChg>
      <pc:sldChg chg="modSp mod">
        <pc:chgData name="Idimar de Paula Junior" userId="14f7f5d0-f383-42c4-a56a-2b2b0f253d83" providerId="ADAL" clId="{4441D272-D87E-466F-929F-7364328C420B}" dt="2020-06-26T20:12:29.633" v="23" actId="114"/>
        <pc:sldMkLst>
          <pc:docMk/>
          <pc:sldMk cId="0" sldId="274"/>
        </pc:sldMkLst>
        <pc:spChg chg="mod">
          <ac:chgData name="Idimar de Paula Junior" userId="14f7f5d0-f383-42c4-a56a-2b2b0f253d83" providerId="ADAL" clId="{4441D272-D87E-466F-929F-7364328C420B}" dt="2020-06-26T20:12:29.633" v="23" actId="114"/>
          <ac:spMkLst>
            <pc:docMk/>
            <pc:sldMk cId="0" sldId="274"/>
            <ac:spMk id="233" creationId="{00000000-0000-0000-0000-000000000000}"/>
          </ac:spMkLst>
        </pc:spChg>
      </pc:sldChg>
      <pc:sldChg chg="modSp mod">
        <pc:chgData name="Idimar de Paula Junior" userId="14f7f5d0-f383-42c4-a56a-2b2b0f253d83" providerId="ADAL" clId="{4441D272-D87E-466F-929F-7364328C420B}" dt="2020-06-26T20:21:58.091" v="43" actId="20577"/>
        <pc:sldMkLst>
          <pc:docMk/>
          <pc:sldMk cId="0" sldId="279"/>
        </pc:sldMkLst>
        <pc:spChg chg="mod">
          <ac:chgData name="Idimar de Paula Junior" userId="14f7f5d0-f383-42c4-a56a-2b2b0f253d83" providerId="ADAL" clId="{4441D272-D87E-466F-929F-7364328C420B}" dt="2020-06-26T20:21:58.091" v="43" actId="20577"/>
          <ac:spMkLst>
            <pc:docMk/>
            <pc:sldMk cId="0" sldId="279"/>
            <ac:spMk id="261" creationId="{00000000-0000-0000-0000-000000000000}"/>
          </ac:spMkLst>
        </pc:spChg>
      </pc:sldChg>
      <pc:sldChg chg="modSp mod">
        <pc:chgData name="Idimar de Paula Junior" userId="14f7f5d0-f383-42c4-a56a-2b2b0f253d83" providerId="ADAL" clId="{4441D272-D87E-466F-929F-7364328C420B}" dt="2020-06-26T20:22:25.529" v="53" actId="114"/>
        <pc:sldMkLst>
          <pc:docMk/>
          <pc:sldMk cId="0" sldId="281"/>
        </pc:sldMkLst>
        <pc:spChg chg="mod">
          <ac:chgData name="Idimar de Paula Junior" userId="14f7f5d0-f383-42c4-a56a-2b2b0f253d83" providerId="ADAL" clId="{4441D272-D87E-466F-929F-7364328C420B}" dt="2020-06-26T20:22:25.529" v="53" actId="114"/>
          <ac:spMkLst>
            <pc:docMk/>
            <pc:sldMk cId="0" sldId="281"/>
            <ac:spMk id="275" creationId="{00000000-0000-0000-0000-000000000000}"/>
          </ac:spMkLst>
        </pc:spChg>
      </pc:sldChg>
      <pc:sldChg chg="modSp mod">
        <pc:chgData name="Idimar de Paula Junior" userId="14f7f5d0-f383-42c4-a56a-2b2b0f253d83" providerId="ADAL" clId="{4441D272-D87E-466F-929F-7364328C420B}" dt="2020-06-26T20:05:04.157" v="20" actId="1076"/>
        <pc:sldMkLst>
          <pc:docMk/>
          <pc:sldMk cId="3210368013" sldId="323"/>
        </pc:sldMkLst>
        <pc:spChg chg="mod">
          <ac:chgData name="Idimar de Paula Junior" userId="14f7f5d0-f383-42c4-a56a-2b2b0f253d83" providerId="ADAL" clId="{4441D272-D87E-466F-929F-7364328C420B}" dt="2020-06-26T20:05:04.157" v="20" actId="1076"/>
          <ac:spMkLst>
            <pc:docMk/>
            <pc:sldMk cId="3210368013" sldId="323"/>
            <ac:spMk id="233" creationId="{00000000-0000-0000-0000-000000000000}"/>
          </ac:spMkLst>
        </pc:spChg>
        <pc:picChg chg="mod">
          <ac:chgData name="Idimar de Paula Junior" userId="14f7f5d0-f383-42c4-a56a-2b2b0f253d83" providerId="ADAL" clId="{4441D272-D87E-466F-929F-7364328C420B}" dt="2020-06-26T20:00:03.957" v="17" actId="1076"/>
          <ac:picMkLst>
            <pc:docMk/>
            <pc:sldMk cId="3210368013" sldId="323"/>
            <ac:picMk id="234" creationId="{00000000-0000-0000-0000-000000000000}"/>
          </ac:picMkLst>
        </pc:picChg>
      </pc:sldChg>
      <pc:sldChg chg="modSp mod">
        <pc:chgData name="Idimar de Paula Junior" userId="14f7f5d0-f383-42c4-a56a-2b2b0f253d83" providerId="ADAL" clId="{4441D272-D87E-466F-929F-7364328C420B}" dt="2020-06-26T20:05:23.595" v="21" actId="20577"/>
        <pc:sldMkLst>
          <pc:docMk/>
          <pc:sldMk cId="2528847614" sldId="327"/>
        </pc:sldMkLst>
        <pc:spChg chg="mod">
          <ac:chgData name="Idimar de Paula Junior" userId="14f7f5d0-f383-42c4-a56a-2b2b0f253d83" providerId="ADAL" clId="{4441D272-D87E-466F-929F-7364328C420B}" dt="2020-06-26T20:05:23.595" v="21" actId="20577"/>
          <ac:spMkLst>
            <pc:docMk/>
            <pc:sldMk cId="2528847614" sldId="327"/>
            <ac:spMk id="165" creationId="{00000000-0000-0000-0000-000000000000}"/>
          </ac:spMkLst>
        </pc:spChg>
      </pc:sldChg>
      <pc:sldChg chg="delSp mod">
        <pc:chgData name="Idimar de Paula Junior" userId="14f7f5d0-f383-42c4-a56a-2b2b0f253d83" providerId="ADAL" clId="{4441D272-D87E-466F-929F-7364328C420B}" dt="2020-06-26T20:05:41.110" v="22" actId="478"/>
        <pc:sldMkLst>
          <pc:docMk/>
          <pc:sldMk cId="1072769948" sldId="328"/>
        </pc:sldMkLst>
        <pc:spChg chg="del">
          <ac:chgData name="Idimar de Paula Junior" userId="14f7f5d0-f383-42c4-a56a-2b2b0f253d83" providerId="ADAL" clId="{4441D272-D87E-466F-929F-7364328C420B}" dt="2020-06-26T20:05:41.110" v="22" actId="478"/>
          <ac:spMkLst>
            <pc:docMk/>
            <pc:sldMk cId="1072769948" sldId="328"/>
            <ac:spMk id="6" creationId="{A6DE6801-24D4-4756-AC0B-A49494416DF4}"/>
          </ac:spMkLst>
        </pc:spChg>
      </pc:sldChg>
      <pc:sldChg chg="addSp delSp modSp mod modClrScheme chgLayout">
        <pc:chgData name="Idimar de Paula Junior" userId="14f7f5d0-f383-42c4-a56a-2b2b0f253d83" providerId="ADAL" clId="{4441D272-D87E-466F-929F-7364328C420B}" dt="2020-06-26T19:58:09.573" v="9" actId="700"/>
        <pc:sldMkLst>
          <pc:docMk/>
          <pc:sldMk cId="2546682782" sldId="329"/>
        </pc:sldMkLst>
        <pc:spChg chg="del">
          <ac:chgData name="Idimar de Paula Junior" userId="14f7f5d0-f383-42c4-a56a-2b2b0f253d83" providerId="ADAL" clId="{4441D272-D87E-466F-929F-7364328C420B}" dt="2020-06-26T19:57:22.012" v="6" actId="478"/>
          <ac:spMkLst>
            <pc:docMk/>
            <pc:sldMk cId="2546682782" sldId="329"/>
            <ac:spMk id="5" creationId="{65EC4D4C-D452-4E77-8182-6182FE182050}"/>
          </ac:spMkLst>
        </pc:spChg>
        <pc:spChg chg="del mod">
          <ac:chgData name="Idimar de Paula Junior" userId="14f7f5d0-f383-42c4-a56a-2b2b0f253d83" providerId="ADAL" clId="{4441D272-D87E-466F-929F-7364328C420B}" dt="2020-06-26T19:30:47.508" v="4" actId="478"/>
          <ac:spMkLst>
            <pc:docMk/>
            <pc:sldMk cId="2546682782" sldId="329"/>
            <ac:spMk id="6" creationId="{34A6742A-BA03-44D1-B0C5-5AE90AAF1168}"/>
          </ac:spMkLst>
        </pc:spChg>
        <pc:spChg chg="add mod">
          <ac:chgData name="Idimar de Paula Junior" userId="14f7f5d0-f383-42c4-a56a-2b2b0f253d83" providerId="ADAL" clId="{4441D272-D87E-466F-929F-7364328C420B}" dt="2020-06-26T19:30:51.016" v="5" actId="1076"/>
          <ac:spMkLst>
            <pc:docMk/>
            <pc:sldMk cId="2546682782" sldId="329"/>
            <ac:spMk id="7" creationId="{89A1EFD7-91C1-4E2C-8CB4-1138E0A03198}"/>
          </ac:spMkLst>
        </pc:spChg>
      </pc:sldChg>
      <pc:sldChg chg="modSp mod modClrScheme chgLayout">
        <pc:chgData name="Idimar de Paula Junior" userId="14f7f5d0-f383-42c4-a56a-2b2b0f253d83" providerId="ADAL" clId="{4441D272-D87E-466F-929F-7364328C420B}" dt="2020-06-26T20:13:30.138" v="25" actId="700"/>
        <pc:sldMkLst>
          <pc:docMk/>
          <pc:sldMk cId="1615451770" sldId="333"/>
        </pc:sldMkLst>
        <pc:spChg chg="mod">
          <ac:chgData name="Idimar de Paula Junior" userId="14f7f5d0-f383-42c4-a56a-2b2b0f253d83" providerId="ADAL" clId="{4441D272-D87E-466F-929F-7364328C420B}" dt="2020-06-26T20:13:26.379" v="24" actId="114"/>
          <ac:spMkLst>
            <pc:docMk/>
            <pc:sldMk cId="1615451770" sldId="333"/>
            <ac:spMk id="233" creationId="{00000000-0000-0000-0000-000000000000}"/>
          </ac:spMkLst>
        </pc:spChg>
      </pc:sldChg>
      <pc:sldChg chg="modSp mod">
        <pc:chgData name="Idimar de Paula Junior" userId="14f7f5d0-f383-42c4-a56a-2b2b0f253d83" providerId="ADAL" clId="{4441D272-D87E-466F-929F-7364328C420B}" dt="2020-06-26T20:22:14.875" v="52" actId="20577"/>
        <pc:sldMkLst>
          <pc:docMk/>
          <pc:sldMk cId="2514995471" sldId="334"/>
        </pc:sldMkLst>
        <pc:spChg chg="mod">
          <ac:chgData name="Idimar de Paula Junior" userId="14f7f5d0-f383-42c4-a56a-2b2b0f253d83" providerId="ADAL" clId="{4441D272-D87E-466F-929F-7364328C420B}" dt="2020-06-26T20:22:14.875" v="52" actId="20577"/>
          <ac:spMkLst>
            <pc:docMk/>
            <pc:sldMk cId="2514995471" sldId="334"/>
            <ac:spMk id="261" creationId="{00000000-0000-0000-0000-000000000000}"/>
          </ac:spMkLst>
        </pc:spChg>
      </pc:sldChg>
      <pc:sldChg chg="modSp">
        <pc:chgData name="Idimar de Paula Junior" userId="14f7f5d0-f383-42c4-a56a-2b2b0f253d83" providerId="ADAL" clId="{4441D272-D87E-466F-929F-7364328C420B}" dt="2020-06-26T20:13:39.491" v="26" actId="207"/>
        <pc:sldMkLst>
          <pc:docMk/>
          <pc:sldMk cId="55422857" sldId="335"/>
        </pc:sldMkLst>
        <pc:spChg chg="mod">
          <ac:chgData name="Idimar de Paula Junior" userId="14f7f5d0-f383-42c4-a56a-2b2b0f253d83" providerId="ADAL" clId="{4441D272-D87E-466F-929F-7364328C420B}" dt="2020-06-26T20:13:39.491" v="26" actId="207"/>
          <ac:spMkLst>
            <pc:docMk/>
            <pc:sldMk cId="55422857" sldId="335"/>
            <ac:spMk id="5" creationId="{FEB288F9-006C-4491-88B4-ABBC4E591CFE}"/>
          </ac:spMkLst>
        </pc:spChg>
      </pc:sldChg>
      <pc:sldChg chg="modSp mod">
        <pc:chgData name="Idimar de Paula Junior" userId="14f7f5d0-f383-42c4-a56a-2b2b0f253d83" providerId="ADAL" clId="{4441D272-D87E-466F-929F-7364328C420B}" dt="2020-06-26T20:18:23.331" v="33" actId="20577"/>
        <pc:sldMkLst>
          <pc:docMk/>
          <pc:sldMk cId="2807947228" sldId="337"/>
        </pc:sldMkLst>
        <pc:spChg chg="mod">
          <ac:chgData name="Idimar de Paula Junior" userId="14f7f5d0-f383-42c4-a56a-2b2b0f253d83" providerId="ADAL" clId="{4441D272-D87E-466F-929F-7364328C420B}" dt="2020-06-26T20:14:18.773" v="27" actId="207"/>
          <ac:spMkLst>
            <pc:docMk/>
            <pc:sldMk cId="2807947228" sldId="337"/>
            <ac:spMk id="5" creationId="{FEB288F9-006C-4491-88B4-ABBC4E591CFE}"/>
          </ac:spMkLst>
        </pc:spChg>
        <pc:spChg chg="mod">
          <ac:chgData name="Idimar de Paula Junior" userId="14f7f5d0-f383-42c4-a56a-2b2b0f253d83" providerId="ADAL" clId="{4441D272-D87E-466F-929F-7364328C420B}" dt="2020-06-26T20:18:23.331" v="33" actId="20577"/>
          <ac:spMkLst>
            <pc:docMk/>
            <pc:sldMk cId="2807947228" sldId="337"/>
            <ac:spMk id="165" creationId="{00000000-0000-0000-0000-000000000000}"/>
          </ac:spMkLst>
        </pc:spChg>
      </pc:sldChg>
      <pc:sldChg chg="modSp mod">
        <pc:chgData name="Idimar de Paula Junior" userId="14f7f5d0-f383-42c4-a56a-2b2b0f253d83" providerId="ADAL" clId="{4441D272-D87E-466F-929F-7364328C420B}" dt="2020-06-26T20:20:46.066" v="34" actId="20577"/>
        <pc:sldMkLst>
          <pc:docMk/>
          <pc:sldMk cId="2256487730" sldId="338"/>
        </pc:sldMkLst>
        <pc:spChg chg="mod">
          <ac:chgData name="Idimar de Paula Junior" userId="14f7f5d0-f383-42c4-a56a-2b2b0f253d83" providerId="ADAL" clId="{4441D272-D87E-466F-929F-7364328C420B}" dt="2020-06-26T20:14:35.188" v="29" actId="207"/>
          <ac:spMkLst>
            <pc:docMk/>
            <pc:sldMk cId="2256487730" sldId="338"/>
            <ac:spMk id="5" creationId="{FEB288F9-006C-4491-88B4-ABBC4E591CFE}"/>
          </ac:spMkLst>
        </pc:spChg>
        <pc:spChg chg="mod">
          <ac:chgData name="Idimar de Paula Junior" userId="14f7f5d0-f383-42c4-a56a-2b2b0f253d83" providerId="ADAL" clId="{4441D272-D87E-466F-929F-7364328C420B}" dt="2020-06-26T20:20:46.066" v="34" actId="20577"/>
          <ac:spMkLst>
            <pc:docMk/>
            <pc:sldMk cId="2256487730" sldId="338"/>
            <ac:spMk id="16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5463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7861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0400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6763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91bf18613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891bf1861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6972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11333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2917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1767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a10f54fa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g8a10f54fa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5961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a10f54fa4_1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8a10f54fa4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a10f54fa4_1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8a10f54fa4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91bf18613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g891bf18613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91bf18613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g891bf18613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1748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3511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0165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9896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a10f54fa4_1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g8a10f54fa4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10f54fa4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8a10f54fa4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636a89e56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g8636a89e56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10f54fa4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8a10f54fa4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2036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91bf18613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891bf1861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6610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636a89e56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8636a89e5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8a92db901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88a92db901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88a92db901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g88a92db901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140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x">
  <p:cSld name="TITLE_AND_BODY">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457200" y="1203480"/>
            <a:ext cx="8229240" cy="2982960"/>
          </a:xfrm>
          <a:prstGeom prst="rect">
            <a:avLst/>
          </a:prstGeom>
          <a:noFill/>
          <a:ln>
            <a:noFill/>
          </a:ln>
        </p:spPr>
        <p:txBody>
          <a:bodyPr spcFirstLastPara="1" wrap="square" lIns="0" tIns="0" rIns="0" bIns="0" anchor="ctr" anchorCtr="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Content over Content" type="objOverTx">
  <p:cSld name="OBJECT_OVER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4 Content" type="fourObj">
  <p:cSld name="FOUR_OBJECTS">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2"/>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2"/>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2"/>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2"/>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6 Content">
  <p:cSld name="Title, 6 Conten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3"/>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3"/>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3"/>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3"/>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3"/>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Slide" type="blank">
  <p:cSld name="BLANK">
    <p:spTree>
      <p:nvGrpSpPr>
        <p:cNvPr id="1" name="Shape 1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Content" type="obj">
  <p:cSld name="OBJEC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2 Content" type="twoObj">
  <p:cSld name="TWO_OBJECT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5"/>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entered Text" type="objOnly">
  <p:cSld name="OBJECT_ONLY">
    <p:spTree>
      <p:nvGrpSpPr>
        <p:cNvPr id="1" name="Shape 28"/>
        <p:cNvGrpSpPr/>
        <p:nvPr/>
      </p:nvGrpSpPr>
      <p:grpSpPr>
        <a:xfrm>
          <a:off x="0" y="0"/>
          <a:ext cx="0" cy="0"/>
          <a:chOff x="0" y="0"/>
          <a:chExt cx="0" cy="0"/>
        </a:xfrm>
      </p:grpSpPr>
      <p:sp>
        <p:nvSpPr>
          <p:cNvPr id="29" name="Google Shape;29;p7"/>
          <p:cNvSpPr txBox="1">
            <a:spLocks noGrp="1"/>
          </p:cNvSpPr>
          <p:nvPr>
            <p:ph type="subTitle" idx="1"/>
          </p:nvPr>
        </p:nvSpPr>
        <p:spPr>
          <a:xfrm>
            <a:off x="457200" y="205200"/>
            <a:ext cx="8229240" cy="3981240"/>
          </a:xfrm>
          <a:prstGeom prst="rect">
            <a:avLst/>
          </a:prstGeom>
          <a:noFill/>
          <a:ln>
            <a:noFill/>
          </a:ln>
        </p:spPr>
        <p:txBody>
          <a:bodyPr spcFirstLastPara="1" wrap="square" lIns="0" tIns="0" rIns="0" bIns="0" anchor="ctr" anchorCtr="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2 Content and Content" type="twoObjAndObj">
  <p:cSld name="TWO_OBJECTS_AND_OBJEC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
          <p:cNvSpPr txBox="1">
            <a:spLocks noGrp="1"/>
          </p:cNvSpPr>
          <p:nvPr>
            <p:ph type="body" idx="2"/>
          </p:nvPr>
        </p:nvSpPr>
        <p:spPr>
          <a:xfrm>
            <a:off x="4674240" y="1203480"/>
            <a:ext cx="4015800" cy="29829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8"/>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Content and 2 Content" type="objAndTwoObj">
  <p:cSld name="OBJECT_AND_TWO_OBJECTS">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9"/>
          <p:cNvSpPr txBox="1">
            <a:spLocks noGrp="1"/>
          </p:cNvSpPr>
          <p:nvPr>
            <p:ph type="body" idx="1"/>
          </p:nvPr>
        </p:nvSpPr>
        <p:spPr>
          <a:xfrm>
            <a:off x="457200" y="1203480"/>
            <a:ext cx="4015800" cy="29829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9"/>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9"/>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2 Content over Content" type="twoObjOverTx">
  <p:cSld name="TWO_OBJECTS_OVER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0"/>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dt" idx="10"/>
          </p:nvPr>
        </p:nvSpPr>
        <p:spPr>
          <a:xfrm>
            <a:off x="628560" y="4767120"/>
            <a:ext cx="2057040" cy="273600"/>
          </a:xfrm>
          <a:prstGeom prst="rect">
            <a:avLst/>
          </a:prstGeom>
          <a:noFill/>
          <a:ln>
            <a:noFill/>
          </a:ln>
        </p:spPr>
        <p:txBody>
          <a:bodyPr spcFirstLastPara="1" wrap="square" lIns="68400" tIns="34200" rIns="68400" bIns="342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ftr" idx="11"/>
          </p:nvPr>
        </p:nvSpPr>
        <p:spPr>
          <a:xfrm>
            <a:off x="3029040" y="4767120"/>
            <a:ext cx="3085920" cy="273600"/>
          </a:xfrm>
          <a:prstGeom prst="rect">
            <a:avLst/>
          </a:prstGeom>
          <a:noFill/>
          <a:ln>
            <a:noFill/>
          </a:ln>
        </p:spPr>
        <p:txBody>
          <a:bodyPr spcFirstLastPara="1" wrap="square" lIns="68400" tIns="34200" rIns="68400" bIns="342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6458040" y="4767120"/>
            <a:ext cx="2057040" cy="273600"/>
          </a:xfrm>
          <a:prstGeom prst="rect">
            <a:avLst/>
          </a:prstGeom>
          <a:noFill/>
          <a:ln>
            <a:noFill/>
          </a:ln>
        </p:spPr>
        <p:txBody>
          <a:bodyPr spcFirstLastPara="1" wrap="square" lIns="68400" tIns="34200" rIns="68400" bIns="342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solidFill>
                <a:schemeClr val="dk1"/>
              </a:solidFill>
              <a:latin typeface="Times New Roman"/>
              <a:ea typeface="Times New Roman"/>
              <a:cs typeface="Times New Roman"/>
              <a:sym typeface="Times New Roman"/>
            </a:endParaRPr>
          </a:p>
        </p:txBody>
      </p:sp>
      <p:sp>
        <p:nvSpPr>
          <p:cNvPr id="13" name="Google Shape;13;p1"/>
          <p:cNvSpPr txBox="1">
            <a:spLocks noGrp="1"/>
          </p:cNvSpPr>
          <p:nvPr>
            <p:ph type="title"/>
          </p:nvPr>
        </p:nvSpPr>
        <p:spPr>
          <a:xfrm>
            <a:off x="457200" y="205200"/>
            <a:ext cx="8229240" cy="8586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body" idx="1"/>
          </p:nvPr>
        </p:nvSpPr>
        <p:spPr>
          <a:xfrm>
            <a:off x="457200" y="1203480"/>
            <a:ext cx="8229240" cy="298296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blog.megajogos.com.br/wp-content/uploads/2019/12/dicas-de-xadrezprintsroque-pequeno.p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lassicchessandgames.com/LearnHowtoPlayChessInstructionsTutorialOnline.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blog.megajogos.com.br/wp-content/uploads/2019/12/dicas-de-xadrezprintsroque-pequeno.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classicchessandgames.com/LearnHowtoPlayChessInstructionsTutorialOnlin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image.freepik.com/vetores-gratis/personagem-de-desenho-animado-jogando-jogo-de-xadrez_29937-4040.jp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pt.wikipedia.org/wiki/En_passan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pt.slideshare.net/lumoalu/trabalho-de-biologia-3300552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dxpebas.blogspot.com/2011/07/movimentos-do-peao.html?m=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2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praggettonchess.com/wp-content/uploads/2016/07/tumblr_o48b4ss5qh1tqjhmao1_500.gi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image.freepik.com/vetores-gratis/personagem-de-desenho-animado-jogando-jogo-de-xadrez_29937-4040.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tenor.com/search/tchau-gif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ocs.kde.org/trunk5/pt_BR/kdegames/knights/special-movement.html" TargetMode="External"/><Relationship Id="rId7" Type="http://schemas.openxmlformats.org/officeDocument/2006/relationships/hyperlink" Target="http://www.clubedexadrez.com.br/"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soxadrez.com.br/conteudos/mov_extraordinario/" TargetMode="External"/><Relationship Id="rId5" Type="http://schemas.openxmlformats.org/officeDocument/2006/relationships/hyperlink" Target="https://www.soxadrez.com.br/conteudos/fases_partida/#:~:text=Para%20obter%20a%20vit%C3%B3ria%20no,isso%20primeiro%20vence%20a%20partida.&amp;text=Por%C3%A9m%2C%20se%20nenhum%20desses%20movimentos,concretizado%20e%20a%20partida%20termina." TargetMode="External"/><Relationship Id="rId4" Type="http://schemas.openxmlformats.org/officeDocument/2006/relationships/hyperlink" Target="https://www.chess.com/pt-BR/blog/Deividiesel/o-empate-no-xadre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spiritfanfiction.com/historia/sei-la-1495020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riptopage.caixapreta.org/secao/xadrez/imagens/roque.jp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18"/>
        <p:cNvGrpSpPr/>
        <p:nvPr/>
      </p:nvGrpSpPr>
      <p:grpSpPr>
        <a:xfrm>
          <a:off x="0" y="0"/>
          <a:ext cx="0" cy="0"/>
          <a:chOff x="0" y="0"/>
          <a:chExt cx="0" cy="0"/>
        </a:xfrm>
      </p:grpSpPr>
      <p:sp>
        <p:nvSpPr>
          <p:cNvPr id="119" name="Google Shape;119;p27"/>
          <p:cNvSpPr/>
          <p:nvPr/>
        </p:nvSpPr>
        <p:spPr>
          <a:xfrm>
            <a:off x="2190017" y="528227"/>
            <a:ext cx="6953983" cy="3502906"/>
          </a:xfrm>
          <a:prstGeom prst="rect">
            <a:avLst/>
          </a:prstGeom>
          <a:noFill/>
          <a:ln>
            <a:noFill/>
          </a:ln>
        </p:spPr>
        <p:txBody>
          <a:bodyPr spcFirstLastPara="1" wrap="square" lIns="91425" tIns="45700" rIns="91425" bIns="45700" anchor="t" anchorCtr="0">
            <a:spAutoFit/>
          </a:bodyPr>
          <a:lstStyle/>
          <a:p>
            <a:pPr marL="0" marR="0" lvl="0" indent="0" algn="ctr" rtl="0">
              <a:lnSpc>
                <a:spcPct val="57000"/>
              </a:lnSpc>
              <a:spcBef>
                <a:spcPts val="0"/>
              </a:spcBef>
              <a:spcAft>
                <a:spcPts val="0"/>
              </a:spcAft>
              <a:buClr>
                <a:srgbClr val="000000"/>
              </a:buClr>
              <a:buSzPts val="4500"/>
              <a:buFont typeface="Arial"/>
              <a:buNone/>
            </a:pPr>
            <a:r>
              <a:rPr lang="pt-BR" sz="4500" b="1" i="0" u="none" strike="noStrike" cap="none" dirty="0">
                <a:solidFill>
                  <a:srgbClr val="000000"/>
                </a:solidFill>
                <a:latin typeface="Calibri"/>
                <a:ea typeface="Calibri"/>
                <a:cs typeface="Calibri"/>
                <a:sym typeface="Calibri"/>
              </a:rPr>
              <a:t>EDUCAÇÃO FÍSICA</a:t>
            </a:r>
            <a:endParaRPr sz="4500" b="0" i="0" u="none" strike="noStrike" cap="none" dirty="0">
              <a:solidFill>
                <a:schemeClr val="dk1"/>
              </a:solidFill>
              <a:latin typeface="Arial"/>
              <a:ea typeface="Arial"/>
              <a:cs typeface="Arial"/>
              <a:sym typeface="Arial"/>
            </a:endParaRPr>
          </a:p>
          <a:p>
            <a:pPr algn="ctr">
              <a:lnSpc>
                <a:spcPts val="2565"/>
              </a:lnSpc>
            </a:pPr>
            <a:endParaRPr lang="pt-BR" sz="2800" dirty="0">
              <a:cs typeface="Calibri" panose="020F0502020204030204" pitchFamily="34" charset="0"/>
            </a:endParaRPr>
          </a:p>
          <a:p>
            <a:pPr algn="ctr">
              <a:lnSpc>
                <a:spcPts val="2565"/>
              </a:lnSpc>
            </a:pPr>
            <a:r>
              <a:rPr lang="pt-BR" sz="2800" dirty="0">
                <a:cs typeface="Calibri" panose="020F0502020204030204" pitchFamily="34" charset="0"/>
              </a:rPr>
              <a:t>PROF. OSMAR SAMPAIO</a:t>
            </a:r>
          </a:p>
          <a:p>
            <a:pPr marL="0" lvl="0" indent="0" algn="ctr" rtl="0">
              <a:lnSpc>
                <a:spcPct val="108000"/>
              </a:lnSpc>
              <a:spcBef>
                <a:spcPts val="1200"/>
              </a:spcBef>
              <a:spcAft>
                <a:spcPts val="0"/>
              </a:spcAft>
              <a:buClr>
                <a:schemeClr val="dk1"/>
              </a:buClr>
              <a:buSzPts val="1100"/>
              <a:buFont typeface="Arial"/>
              <a:buNone/>
            </a:pPr>
            <a:endParaRPr lang="pt-BR" sz="2800" b="1" dirty="0">
              <a:solidFill>
                <a:schemeClr val="dk1"/>
              </a:solidFill>
              <a:latin typeface="Calibri"/>
              <a:ea typeface="Calibri"/>
              <a:cs typeface="Calibri"/>
              <a:sym typeface="Calibri"/>
            </a:endParaRPr>
          </a:p>
          <a:p>
            <a:pPr marL="0" lvl="0" indent="0" algn="ctr" rtl="0">
              <a:lnSpc>
                <a:spcPct val="108000"/>
              </a:lnSpc>
              <a:spcBef>
                <a:spcPts val="1200"/>
              </a:spcBef>
              <a:spcAft>
                <a:spcPts val="0"/>
              </a:spcAft>
              <a:buClr>
                <a:schemeClr val="dk1"/>
              </a:buClr>
              <a:buSzPts val="1100"/>
              <a:buFont typeface="Arial"/>
              <a:buNone/>
            </a:pPr>
            <a:r>
              <a:rPr lang="pt-BR" sz="2800" b="1" dirty="0">
                <a:solidFill>
                  <a:schemeClr val="dk1"/>
                </a:solidFill>
                <a:latin typeface="Calibri"/>
                <a:ea typeface="Calibri"/>
                <a:cs typeface="Calibri"/>
                <a:sym typeface="Calibri"/>
              </a:rPr>
              <a:t>Movimentos especiais: Roque, </a:t>
            </a:r>
            <a:r>
              <a:rPr lang="pt-BR" sz="2800" b="1" i="1" dirty="0">
                <a:solidFill>
                  <a:schemeClr val="dk1"/>
                </a:solidFill>
                <a:latin typeface="Calibri"/>
                <a:ea typeface="Calibri"/>
                <a:cs typeface="Calibri"/>
                <a:sym typeface="Calibri"/>
              </a:rPr>
              <a:t>En Passant </a:t>
            </a:r>
            <a:r>
              <a:rPr lang="pt-BR" sz="2800" b="1" dirty="0">
                <a:solidFill>
                  <a:schemeClr val="dk1"/>
                </a:solidFill>
                <a:latin typeface="Calibri"/>
                <a:ea typeface="Calibri"/>
                <a:cs typeface="Calibri"/>
                <a:sym typeface="Calibri"/>
              </a:rPr>
              <a:t>e Promoção do Peão</a:t>
            </a:r>
            <a:endParaRPr sz="2800" b="1" dirty="0">
              <a:latin typeface="Calibri"/>
              <a:ea typeface="Calibri"/>
              <a:cs typeface="Calibri"/>
              <a:sym typeface="Calibri"/>
            </a:endParaRPr>
          </a:p>
          <a:p>
            <a:pPr lvl="0" algn="ctr">
              <a:lnSpc>
                <a:spcPct val="114000"/>
              </a:lnSpc>
              <a:spcBef>
                <a:spcPts val="1200"/>
              </a:spcBef>
            </a:pPr>
            <a:r>
              <a:rPr lang="pt-BR" sz="2800" b="1" dirty="0">
                <a:latin typeface="Calibri"/>
                <a:ea typeface="Calibri"/>
                <a:cs typeface="Calibri"/>
                <a:sym typeface="Calibri"/>
              </a:rPr>
              <a:t>SLIDE - 5</a:t>
            </a:r>
            <a:endParaRPr lang="pt-BR" sz="2800"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6" name="Google Shape;166;p34"/>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
        <p:nvSpPr>
          <p:cNvPr id="5" name="Google Shape;138;g8636a89e56_0_1">
            <a:extLst>
              <a:ext uri="{FF2B5EF4-FFF2-40B4-BE49-F238E27FC236}">
                <a16:creationId xmlns:a16="http://schemas.microsoft.com/office/drawing/2014/main" id="{FEB288F9-006C-4491-88B4-ABBC4E591CFE}"/>
              </a:ext>
            </a:extLst>
          </p:cNvPr>
          <p:cNvSpPr/>
          <p:nvPr/>
        </p:nvSpPr>
        <p:spPr>
          <a:xfrm>
            <a:off x="2436253" y="425030"/>
            <a:ext cx="5580846" cy="769032"/>
          </a:xfrm>
          <a:prstGeom prst="rect">
            <a:avLst/>
          </a:prstGeom>
          <a:noFill/>
          <a:ln>
            <a:noFill/>
          </a:ln>
        </p:spPr>
        <p:txBody>
          <a:bodyPr spcFirstLastPara="1" wrap="square" lIns="91425" tIns="45700" rIns="91425" bIns="45700" anchor="t" anchorCtr="0">
            <a:noAutofit/>
          </a:bodyPr>
          <a:lstStyle/>
          <a:p>
            <a:pPr marL="171450" lvl="0" indent="-38100" algn="ctr" rtl="0">
              <a:lnSpc>
                <a:spcPct val="90000"/>
              </a:lnSpc>
              <a:spcBef>
                <a:spcPts val="0"/>
              </a:spcBef>
              <a:spcAft>
                <a:spcPts val="0"/>
              </a:spcAft>
              <a:buClr>
                <a:schemeClr val="dk1"/>
              </a:buClr>
              <a:buFont typeface="Arial"/>
              <a:buNone/>
            </a:pPr>
            <a:r>
              <a:rPr lang="pt-BR" sz="4000" b="1" dirty="0">
                <a:solidFill>
                  <a:schemeClr val="dk1"/>
                </a:solidFill>
                <a:latin typeface="Calibri"/>
                <a:ea typeface="Calibri"/>
                <a:cs typeface="Calibri"/>
                <a:sym typeface="Calibri"/>
              </a:rPr>
              <a:t>ROQUE MENOR</a:t>
            </a:r>
            <a:endParaRPr sz="4000" b="1" dirty="0">
              <a:solidFill>
                <a:schemeClr val="dk1"/>
              </a:solidFill>
              <a:latin typeface="Calibri"/>
              <a:ea typeface="Calibri"/>
              <a:cs typeface="Calibri"/>
              <a:sym typeface="Calibri"/>
            </a:endParaRPr>
          </a:p>
        </p:txBody>
      </p:sp>
      <p:sp>
        <p:nvSpPr>
          <p:cNvPr id="2" name="Retângulo 1">
            <a:extLst>
              <a:ext uri="{FF2B5EF4-FFF2-40B4-BE49-F238E27FC236}">
                <a16:creationId xmlns:a16="http://schemas.microsoft.com/office/drawing/2014/main" id="{DDC94666-D818-42F8-9EC5-CFDAD98605B6}"/>
              </a:ext>
            </a:extLst>
          </p:cNvPr>
          <p:cNvSpPr/>
          <p:nvPr/>
        </p:nvSpPr>
        <p:spPr>
          <a:xfrm>
            <a:off x="429000" y="4577889"/>
            <a:ext cx="6933423" cy="261610"/>
          </a:xfrm>
          <a:prstGeom prst="rect">
            <a:avLst/>
          </a:prstGeom>
        </p:spPr>
        <p:txBody>
          <a:bodyPr wrap="square">
            <a:spAutoFit/>
          </a:bodyPr>
          <a:lstStyle/>
          <a:p>
            <a:pPr algn="ctr"/>
            <a:r>
              <a:rPr lang="pt-BR" sz="1100" b="1" dirty="0">
                <a:latin typeface="Calibri" panose="020F0502020204030204" pitchFamily="34" charset="0"/>
              </a:rPr>
              <a:t>Fonte: </a:t>
            </a:r>
            <a:r>
              <a:rPr lang="pt-BR" sz="1100" dirty="0">
                <a:latin typeface="Calibri" panose="020F0502020204030204" pitchFamily="34" charset="0"/>
                <a:hlinkClick r:id="rId3"/>
              </a:rPr>
              <a:t>https://blog.megajogos.com.br/wp-content/uploads/2019/12/dicas-de-xadrezprintsroque-pequeno.png</a:t>
            </a:r>
            <a:endParaRPr lang="pt-BR" sz="1100" dirty="0">
              <a:latin typeface="Calibri" panose="020F0502020204030204" pitchFamily="34" charset="0"/>
            </a:endParaRPr>
          </a:p>
        </p:txBody>
      </p:sp>
      <p:pic>
        <p:nvPicPr>
          <p:cNvPr id="1028" name="Picture 4" descr="Chess is the new black: 11 dicas de xadrez para iniciantes - Blog ...">
            <a:extLst>
              <a:ext uri="{FF2B5EF4-FFF2-40B4-BE49-F238E27FC236}">
                <a16:creationId xmlns:a16="http://schemas.microsoft.com/office/drawing/2014/main" id="{1FD866A2-5D6C-4147-89C8-2E9864A27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38" y="1245214"/>
            <a:ext cx="3429250" cy="303324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Retângulo: Cantos Arredondados 2">
            <a:extLst>
              <a:ext uri="{FF2B5EF4-FFF2-40B4-BE49-F238E27FC236}">
                <a16:creationId xmlns:a16="http://schemas.microsoft.com/office/drawing/2014/main" id="{871DC7EE-91FA-4DCD-AD30-35FFB082EB6B}"/>
              </a:ext>
            </a:extLst>
          </p:cNvPr>
          <p:cNvSpPr/>
          <p:nvPr/>
        </p:nvSpPr>
        <p:spPr>
          <a:xfrm>
            <a:off x="4311524" y="1126618"/>
            <a:ext cx="4305013" cy="220103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lgn="ctr">
              <a:buFont typeface="Wingdings" panose="05000000000000000000" pitchFamily="2" charset="2"/>
              <a:buChar char="ü"/>
            </a:pPr>
            <a:r>
              <a:rPr lang="pt-BR" sz="2800" dirty="0">
                <a:solidFill>
                  <a:schemeClr val="tx1"/>
                </a:solidFill>
                <a:latin typeface="Calibri" panose="020F0502020204030204" pitchFamily="34" charset="0"/>
              </a:rPr>
              <a:t> É realizado do lado menor do tabuleiro e a Torre tem que se mover duas casas para o lado oposto do Rei.</a:t>
            </a:r>
          </a:p>
        </p:txBody>
      </p:sp>
    </p:spTree>
    <p:extLst>
      <p:ext uri="{BB962C8B-B14F-4D97-AF65-F5344CB8AC3E}">
        <p14:creationId xmlns:p14="http://schemas.microsoft.com/office/powerpoint/2010/main" val="3011805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82"/>
        <p:cNvGrpSpPr/>
        <p:nvPr/>
      </p:nvGrpSpPr>
      <p:grpSpPr>
        <a:xfrm>
          <a:off x="0" y="0"/>
          <a:ext cx="0" cy="0"/>
          <a:chOff x="0" y="0"/>
          <a:chExt cx="0" cy="0"/>
        </a:xfrm>
      </p:grpSpPr>
      <p:sp>
        <p:nvSpPr>
          <p:cNvPr id="183" name="Google Shape;183;p37"/>
          <p:cNvSpPr/>
          <p:nvPr/>
        </p:nvSpPr>
        <p:spPr>
          <a:xfrm>
            <a:off x="1781576" y="413211"/>
            <a:ext cx="6781045" cy="769032"/>
          </a:xfrm>
          <a:prstGeom prst="rect">
            <a:avLst/>
          </a:prstGeom>
          <a:noFill/>
          <a:ln>
            <a:noFill/>
          </a:ln>
        </p:spPr>
        <p:txBody>
          <a:bodyPr spcFirstLastPara="1" wrap="square" lIns="91425" tIns="45700" rIns="91425" bIns="45700" anchor="t" anchorCtr="0">
            <a:noAutofit/>
          </a:bodyPr>
          <a:lstStyle/>
          <a:p>
            <a:pPr marL="457200" marR="0" lvl="0" indent="0" algn="ctr" rtl="0">
              <a:lnSpc>
                <a:spcPct val="90000"/>
              </a:lnSpc>
              <a:spcBef>
                <a:spcPts val="0"/>
              </a:spcBef>
              <a:spcAft>
                <a:spcPts val="0"/>
              </a:spcAft>
              <a:buNone/>
            </a:pPr>
            <a:endParaRPr sz="4000" b="1" i="0" u="none" strike="noStrike" cap="none">
              <a:solidFill>
                <a:schemeClr val="dk1"/>
              </a:solidFill>
              <a:latin typeface="Calibri"/>
              <a:ea typeface="Calibri"/>
              <a:cs typeface="Calibri"/>
              <a:sym typeface="Calibri"/>
            </a:endParaRPr>
          </a:p>
        </p:txBody>
      </p:sp>
      <p:sp>
        <p:nvSpPr>
          <p:cNvPr id="6" name="Retângulo 5">
            <a:extLst>
              <a:ext uri="{FF2B5EF4-FFF2-40B4-BE49-F238E27FC236}">
                <a16:creationId xmlns:a16="http://schemas.microsoft.com/office/drawing/2014/main" id="{34A6742A-BA03-44D1-B0C5-5AE90AAF1168}"/>
              </a:ext>
            </a:extLst>
          </p:cNvPr>
          <p:cNvSpPr/>
          <p:nvPr/>
        </p:nvSpPr>
        <p:spPr>
          <a:xfrm>
            <a:off x="1781578" y="4577889"/>
            <a:ext cx="5580845" cy="261610"/>
          </a:xfrm>
          <a:prstGeom prst="rect">
            <a:avLst/>
          </a:prstGeom>
        </p:spPr>
        <p:txBody>
          <a:bodyPr wrap="square">
            <a:spAutoFit/>
          </a:bodyPr>
          <a:lstStyle/>
          <a:p>
            <a:pPr algn="ctr"/>
            <a:r>
              <a:rPr lang="pt-BR" sz="1100" b="1" dirty="0">
                <a:latin typeface="Calibri" panose="020F0502020204030204" pitchFamily="34" charset="0"/>
              </a:rPr>
              <a:t>Fonte: https://www.youtube.com/watch?v=Vq_MqOQO51c</a:t>
            </a:r>
            <a:endParaRPr lang="pt-BR" sz="1100" dirty="0">
              <a:latin typeface="Calibri" panose="020F0502020204030204" pitchFamily="34" charset="0"/>
            </a:endParaRPr>
          </a:p>
        </p:txBody>
      </p:sp>
      <p:pic>
        <p:nvPicPr>
          <p:cNvPr id="7" name="Imagem 6">
            <a:extLst>
              <a:ext uri="{FF2B5EF4-FFF2-40B4-BE49-F238E27FC236}">
                <a16:creationId xmlns:a16="http://schemas.microsoft.com/office/drawing/2014/main" id="{99C25E3C-018F-40F6-AA75-9ABCD4F3AA30}"/>
              </a:ext>
            </a:extLst>
          </p:cNvPr>
          <p:cNvPicPr>
            <a:picLocks noChangeAspect="1"/>
          </p:cNvPicPr>
          <p:nvPr/>
        </p:nvPicPr>
        <p:blipFill>
          <a:blip r:embed="rId3"/>
          <a:stretch>
            <a:fillRect/>
          </a:stretch>
        </p:blipFill>
        <p:spPr>
          <a:xfrm>
            <a:off x="2022188" y="967372"/>
            <a:ext cx="5099624" cy="281895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95"/>
        <p:cNvGrpSpPr/>
        <p:nvPr/>
      </p:nvGrpSpPr>
      <p:grpSpPr>
        <a:xfrm>
          <a:off x="0" y="0"/>
          <a:ext cx="0" cy="0"/>
          <a:chOff x="0" y="0"/>
          <a:chExt cx="0" cy="0"/>
        </a:xfrm>
      </p:grpSpPr>
      <p:sp>
        <p:nvSpPr>
          <p:cNvPr id="196" name="Google Shape;196;p39"/>
          <p:cNvSpPr/>
          <p:nvPr/>
        </p:nvSpPr>
        <p:spPr>
          <a:xfrm>
            <a:off x="1781576" y="413211"/>
            <a:ext cx="6781045" cy="769032"/>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None/>
            </a:pPr>
            <a:endParaRPr/>
          </a:p>
        </p:txBody>
      </p:sp>
      <p:sp>
        <p:nvSpPr>
          <p:cNvPr id="198" name="Google Shape;198;p39"/>
          <p:cNvSpPr/>
          <p:nvPr/>
        </p:nvSpPr>
        <p:spPr>
          <a:xfrm>
            <a:off x="1694223" y="4468719"/>
            <a:ext cx="5755553" cy="261570"/>
          </a:xfrm>
          <a:prstGeom prst="rect">
            <a:avLst/>
          </a:prstGeom>
          <a:noFill/>
          <a:ln>
            <a:noFill/>
          </a:ln>
        </p:spPr>
        <p:txBody>
          <a:bodyPr spcFirstLastPara="1" wrap="square" lIns="91425" tIns="45700" rIns="91425" bIns="45700" anchor="t" anchorCtr="0">
            <a:spAutoFit/>
          </a:bodyPr>
          <a:lstStyle/>
          <a:p>
            <a:pPr lvl="0" algn="ctr"/>
            <a:r>
              <a:rPr lang="pt-BR" sz="1100" b="1" dirty="0">
                <a:solidFill>
                  <a:schemeClr val="tx1"/>
                </a:solidFill>
                <a:latin typeface="Calibri" panose="020F0502020204030204" pitchFamily="34" charset="0"/>
              </a:rPr>
              <a:t>Fonte: </a:t>
            </a:r>
            <a:r>
              <a:rPr lang="pt-BR" sz="900" u="sng" dirty="0">
                <a:solidFill>
                  <a:schemeClr val="hlink"/>
                </a:solidFill>
                <a:hlinkClick r:id="rId3"/>
              </a:rPr>
              <a:t>https://www.classicchessandgames.com/LearnHowtoPlayChessInstructionsTutorialOnline.html</a:t>
            </a:r>
            <a:endParaRPr lang="pt-BR" sz="900" dirty="0"/>
          </a:p>
        </p:txBody>
      </p:sp>
      <p:pic>
        <p:nvPicPr>
          <p:cNvPr id="6146" name="Picture 2" descr="rolagem do lado do rei">
            <a:extLst>
              <a:ext uri="{FF2B5EF4-FFF2-40B4-BE49-F238E27FC236}">
                <a16:creationId xmlns:a16="http://schemas.microsoft.com/office/drawing/2014/main" id="{A79466A7-56E7-4892-BF45-D478D7B8E1D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771" y="594395"/>
            <a:ext cx="3646457" cy="341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42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6" name="Google Shape;166;p34"/>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
        <p:nvSpPr>
          <p:cNvPr id="5" name="Google Shape;138;g8636a89e56_0_1">
            <a:extLst>
              <a:ext uri="{FF2B5EF4-FFF2-40B4-BE49-F238E27FC236}">
                <a16:creationId xmlns:a16="http://schemas.microsoft.com/office/drawing/2014/main" id="{FEB288F9-006C-4491-88B4-ABBC4E591CFE}"/>
              </a:ext>
            </a:extLst>
          </p:cNvPr>
          <p:cNvSpPr/>
          <p:nvPr/>
        </p:nvSpPr>
        <p:spPr>
          <a:xfrm>
            <a:off x="2436253" y="425030"/>
            <a:ext cx="5580846" cy="769032"/>
          </a:xfrm>
          <a:prstGeom prst="rect">
            <a:avLst/>
          </a:prstGeom>
          <a:noFill/>
          <a:ln>
            <a:noFill/>
          </a:ln>
        </p:spPr>
        <p:txBody>
          <a:bodyPr spcFirstLastPara="1" wrap="square" lIns="91425" tIns="45700" rIns="91425" bIns="45700" anchor="t" anchorCtr="0">
            <a:noAutofit/>
          </a:bodyPr>
          <a:lstStyle/>
          <a:p>
            <a:pPr marL="171450" lvl="0" indent="-38100" algn="ctr" rtl="0">
              <a:lnSpc>
                <a:spcPct val="90000"/>
              </a:lnSpc>
              <a:spcBef>
                <a:spcPts val="0"/>
              </a:spcBef>
              <a:spcAft>
                <a:spcPts val="0"/>
              </a:spcAft>
              <a:buClr>
                <a:schemeClr val="dk1"/>
              </a:buClr>
              <a:buFont typeface="Arial"/>
              <a:buNone/>
            </a:pPr>
            <a:r>
              <a:rPr lang="pt-BR" sz="4000" b="1" dirty="0">
                <a:solidFill>
                  <a:schemeClr val="dk1"/>
                </a:solidFill>
                <a:latin typeface="Calibri"/>
                <a:ea typeface="Calibri"/>
                <a:cs typeface="Calibri"/>
                <a:sym typeface="Calibri"/>
              </a:rPr>
              <a:t>ROQUE MAIOR</a:t>
            </a:r>
            <a:endParaRPr sz="4000" b="1" dirty="0">
              <a:solidFill>
                <a:schemeClr val="dk1"/>
              </a:solidFill>
              <a:latin typeface="Calibri"/>
              <a:ea typeface="Calibri"/>
              <a:cs typeface="Calibri"/>
              <a:sym typeface="Calibri"/>
            </a:endParaRPr>
          </a:p>
        </p:txBody>
      </p:sp>
      <p:pic>
        <p:nvPicPr>
          <p:cNvPr id="2050" name="Picture 2">
            <a:extLst>
              <a:ext uri="{FF2B5EF4-FFF2-40B4-BE49-F238E27FC236}">
                <a16:creationId xmlns:a16="http://schemas.microsoft.com/office/drawing/2014/main" id="{55419AF3-8007-4F08-AAFD-890C701D8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99" y="1100492"/>
            <a:ext cx="3396425" cy="3000175"/>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2E1C2C3B-7026-498B-AD99-AB868136FB69}"/>
              </a:ext>
            </a:extLst>
          </p:cNvPr>
          <p:cNvSpPr/>
          <p:nvPr/>
        </p:nvSpPr>
        <p:spPr>
          <a:xfrm>
            <a:off x="429000" y="4577889"/>
            <a:ext cx="6933423" cy="261610"/>
          </a:xfrm>
          <a:prstGeom prst="rect">
            <a:avLst/>
          </a:prstGeom>
        </p:spPr>
        <p:txBody>
          <a:bodyPr wrap="square">
            <a:spAutoFit/>
          </a:bodyPr>
          <a:lstStyle/>
          <a:p>
            <a:pPr algn="ctr"/>
            <a:r>
              <a:rPr lang="pt-BR" sz="1100" b="1" dirty="0">
                <a:latin typeface="Calibri" panose="020F0502020204030204" pitchFamily="34" charset="0"/>
              </a:rPr>
              <a:t>Fonte: </a:t>
            </a:r>
            <a:r>
              <a:rPr lang="pt-BR" sz="1100" dirty="0">
                <a:latin typeface="Calibri" panose="020F0502020204030204" pitchFamily="34" charset="0"/>
                <a:hlinkClick r:id="rId4"/>
              </a:rPr>
              <a:t>https://blog.megajogos.com.br/wp-content/uploads/2019/12/dicas-de-xadrezprintsroque-pequeno.png</a:t>
            </a:r>
            <a:endParaRPr lang="pt-BR" sz="1100" dirty="0">
              <a:latin typeface="Calibri" panose="020F0502020204030204" pitchFamily="34" charset="0"/>
            </a:endParaRPr>
          </a:p>
        </p:txBody>
      </p:sp>
      <p:sp>
        <p:nvSpPr>
          <p:cNvPr id="9" name="Retângulo: Cantos Arredondados 8">
            <a:extLst>
              <a:ext uri="{FF2B5EF4-FFF2-40B4-BE49-F238E27FC236}">
                <a16:creationId xmlns:a16="http://schemas.microsoft.com/office/drawing/2014/main" id="{7BE7755D-0974-4FC0-BBB9-7EB2E8FFBC53}"/>
              </a:ext>
            </a:extLst>
          </p:cNvPr>
          <p:cNvSpPr/>
          <p:nvPr/>
        </p:nvSpPr>
        <p:spPr>
          <a:xfrm>
            <a:off x="4366762" y="1100492"/>
            <a:ext cx="4305013" cy="2201037"/>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lgn="ctr">
              <a:buFont typeface="Wingdings" panose="05000000000000000000" pitchFamily="2" charset="2"/>
              <a:buChar char="ü"/>
            </a:pPr>
            <a:r>
              <a:rPr lang="pt-BR" sz="2800" dirty="0">
                <a:solidFill>
                  <a:schemeClr val="tx1"/>
                </a:solidFill>
                <a:latin typeface="Calibri" panose="020F0502020204030204" pitchFamily="34" charset="0"/>
              </a:rPr>
              <a:t> É realizado do lado maior do tabuleiro e a Torre tem que se mover três casas para o lado oposto do Rei.</a:t>
            </a:r>
          </a:p>
        </p:txBody>
      </p:sp>
    </p:spTree>
    <p:extLst>
      <p:ext uri="{BB962C8B-B14F-4D97-AF65-F5344CB8AC3E}">
        <p14:creationId xmlns:p14="http://schemas.microsoft.com/office/powerpoint/2010/main" val="3829319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82"/>
        <p:cNvGrpSpPr/>
        <p:nvPr/>
      </p:nvGrpSpPr>
      <p:grpSpPr>
        <a:xfrm>
          <a:off x="0" y="0"/>
          <a:ext cx="0" cy="0"/>
          <a:chOff x="0" y="0"/>
          <a:chExt cx="0" cy="0"/>
        </a:xfrm>
      </p:grpSpPr>
      <p:sp>
        <p:nvSpPr>
          <p:cNvPr id="183" name="Google Shape;183;p37"/>
          <p:cNvSpPr/>
          <p:nvPr/>
        </p:nvSpPr>
        <p:spPr>
          <a:xfrm>
            <a:off x="1781576" y="413211"/>
            <a:ext cx="6781045" cy="769032"/>
          </a:xfrm>
          <a:prstGeom prst="rect">
            <a:avLst/>
          </a:prstGeom>
          <a:noFill/>
          <a:ln>
            <a:noFill/>
          </a:ln>
        </p:spPr>
        <p:txBody>
          <a:bodyPr spcFirstLastPara="1" wrap="square" lIns="91425" tIns="45700" rIns="91425" bIns="45700" anchor="t" anchorCtr="0">
            <a:noAutofit/>
          </a:bodyPr>
          <a:lstStyle/>
          <a:p>
            <a:pPr marL="457200" marR="0" lvl="0" indent="0" algn="ctr" rtl="0">
              <a:lnSpc>
                <a:spcPct val="90000"/>
              </a:lnSpc>
              <a:spcBef>
                <a:spcPts val="0"/>
              </a:spcBef>
              <a:spcAft>
                <a:spcPts val="0"/>
              </a:spcAft>
              <a:buNone/>
            </a:pPr>
            <a:endParaRPr sz="4000" b="1" i="0" u="none" strike="noStrike" cap="none">
              <a:solidFill>
                <a:schemeClr val="dk1"/>
              </a:solidFill>
              <a:latin typeface="Calibri"/>
              <a:ea typeface="Calibri"/>
              <a:cs typeface="Calibri"/>
              <a:sym typeface="Calibri"/>
            </a:endParaRPr>
          </a:p>
        </p:txBody>
      </p:sp>
      <p:pic>
        <p:nvPicPr>
          <p:cNvPr id="9" name="Imagem 8">
            <a:extLst>
              <a:ext uri="{FF2B5EF4-FFF2-40B4-BE49-F238E27FC236}">
                <a16:creationId xmlns:a16="http://schemas.microsoft.com/office/drawing/2014/main" id="{D9A85759-B8F7-48A2-BE54-6A0EE80A8312}"/>
              </a:ext>
            </a:extLst>
          </p:cNvPr>
          <p:cNvPicPr>
            <a:picLocks noChangeAspect="1"/>
          </p:cNvPicPr>
          <p:nvPr/>
        </p:nvPicPr>
        <p:blipFill>
          <a:blip r:embed="rId3"/>
          <a:stretch>
            <a:fillRect/>
          </a:stretch>
        </p:blipFill>
        <p:spPr>
          <a:xfrm>
            <a:off x="2022188" y="967372"/>
            <a:ext cx="5099624" cy="2818958"/>
          </a:xfrm>
          <a:prstGeom prst="rect">
            <a:avLst/>
          </a:prstGeom>
        </p:spPr>
      </p:pic>
      <p:sp>
        <p:nvSpPr>
          <p:cNvPr id="7" name="Retângulo 6">
            <a:extLst>
              <a:ext uri="{FF2B5EF4-FFF2-40B4-BE49-F238E27FC236}">
                <a16:creationId xmlns:a16="http://schemas.microsoft.com/office/drawing/2014/main" id="{89A1EFD7-91C1-4E2C-8CB4-1138E0A03198}"/>
              </a:ext>
            </a:extLst>
          </p:cNvPr>
          <p:cNvSpPr/>
          <p:nvPr/>
        </p:nvSpPr>
        <p:spPr>
          <a:xfrm>
            <a:off x="1908220" y="4485300"/>
            <a:ext cx="5580845" cy="261610"/>
          </a:xfrm>
          <a:prstGeom prst="rect">
            <a:avLst/>
          </a:prstGeom>
        </p:spPr>
        <p:txBody>
          <a:bodyPr wrap="square">
            <a:spAutoFit/>
          </a:bodyPr>
          <a:lstStyle/>
          <a:p>
            <a:pPr algn="ctr"/>
            <a:r>
              <a:rPr lang="pt-BR" sz="1100" b="1" dirty="0">
                <a:latin typeface="Calibri" panose="020F0502020204030204" pitchFamily="34" charset="0"/>
              </a:rPr>
              <a:t>Fonte: https://www.youtube.com/watch?v=Vq_MqOQO51c</a:t>
            </a:r>
            <a:endParaRPr lang="pt-BR" sz="1100" dirty="0">
              <a:latin typeface="Calibri" panose="020F0502020204030204" pitchFamily="34" charset="0"/>
            </a:endParaRPr>
          </a:p>
        </p:txBody>
      </p:sp>
    </p:spTree>
    <p:extLst>
      <p:ext uri="{BB962C8B-B14F-4D97-AF65-F5344CB8AC3E}">
        <p14:creationId xmlns:p14="http://schemas.microsoft.com/office/powerpoint/2010/main" val="2546682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95"/>
        <p:cNvGrpSpPr/>
        <p:nvPr/>
      </p:nvGrpSpPr>
      <p:grpSpPr>
        <a:xfrm>
          <a:off x="0" y="0"/>
          <a:ext cx="0" cy="0"/>
          <a:chOff x="0" y="0"/>
          <a:chExt cx="0" cy="0"/>
        </a:xfrm>
      </p:grpSpPr>
      <p:sp>
        <p:nvSpPr>
          <p:cNvPr id="196" name="Google Shape;196;p39"/>
          <p:cNvSpPr/>
          <p:nvPr/>
        </p:nvSpPr>
        <p:spPr>
          <a:xfrm>
            <a:off x="1781576" y="413211"/>
            <a:ext cx="6781045" cy="769032"/>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None/>
            </a:pPr>
            <a:endParaRPr/>
          </a:p>
        </p:txBody>
      </p:sp>
      <p:pic>
        <p:nvPicPr>
          <p:cNvPr id="199" name="Google Shape;199;p39"/>
          <p:cNvPicPr preferRelativeResize="0"/>
          <p:nvPr/>
        </p:nvPicPr>
        <p:blipFill>
          <a:blip r:embed="rId3">
            <a:alphaModFix/>
          </a:blip>
          <a:stretch>
            <a:fillRect/>
          </a:stretch>
        </p:blipFill>
        <p:spPr>
          <a:xfrm>
            <a:off x="2753050" y="641150"/>
            <a:ext cx="3646450" cy="3416500"/>
          </a:xfrm>
          <a:prstGeom prst="rect">
            <a:avLst/>
          </a:prstGeom>
          <a:noFill/>
          <a:ln>
            <a:noFill/>
          </a:ln>
        </p:spPr>
      </p:pic>
      <p:sp>
        <p:nvSpPr>
          <p:cNvPr id="7" name="Google Shape;198;p39">
            <a:extLst>
              <a:ext uri="{FF2B5EF4-FFF2-40B4-BE49-F238E27FC236}">
                <a16:creationId xmlns:a16="http://schemas.microsoft.com/office/drawing/2014/main" id="{BF72908C-9D9C-400E-A9C4-0DA2D5A72A97}"/>
              </a:ext>
            </a:extLst>
          </p:cNvPr>
          <p:cNvSpPr/>
          <p:nvPr/>
        </p:nvSpPr>
        <p:spPr>
          <a:xfrm>
            <a:off x="1694223" y="4468719"/>
            <a:ext cx="5755553" cy="261570"/>
          </a:xfrm>
          <a:prstGeom prst="rect">
            <a:avLst/>
          </a:prstGeom>
          <a:noFill/>
          <a:ln>
            <a:noFill/>
          </a:ln>
        </p:spPr>
        <p:txBody>
          <a:bodyPr spcFirstLastPara="1" wrap="square" lIns="91425" tIns="45700" rIns="91425" bIns="45700" anchor="t" anchorCtr="0">
            <a:spAutoFit/>
          </a:bodyPr>
          <a:lstStyle/>
          <a:p>
            <a:pPr lvl="0" algn="ctr"/>
            <a:r>
              <a:rPr lang="pt-BR" sz="1100" b="1" dirty="0">
                <a:solidFill>
                  <a:schemeClr val="tx1"/>
                </a:solidFill>
                <a:latin typeface="Calibri" panose="020F0502020204030204" pitchFamily="34" charset="0"/>
              </a:rPr>
              <a:t>Fonte: </a:t>
            </a:r>
            <a:r>
              <a:rPr lang="pt-BR" sz="900" u="sng" dirty="0">
                <a:solidFill>
                  <a:schemeClr val="hlink"/>
                </a:solidFill>
                <a:hlinkClick r:id="rId4"/>
              </a:rPr>
              <a:t>https://www.classicchessandgames.com/LearnHowtoPlayChessInstructionsTutorialOnline.html</a:t>
            </a:r>
            <a:endParaRPr lang="pt-BR" sz="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31"/>
        <p:cNvGrpSpPr/>
        <p:nvPr/>
      </p:nvGrpSpPr>
      <p:grpSpPr>
        <a:xfrm>
          <a:off x="0" y="0"/>
          <a:ext cx="0" cy="0"/>
          <a:chOff x="0" y="0"/>
          <a:chExt cx="0" cy="0"/>
        </a:xfrm>
      </p:grpSpPr>
      <p:sp>
        <p:nvSpPr>
          <p:cNvPr id="233" name="Google Shape;233;g891bf18613_0_35"/>
          <p:cNvSpPr txBox="1"/>
          <p:nvPr/>
        </p:nvSpPr>
        <p:spPr>
          <a:xfrm>
            <a:off x="399246" y="1182243"/>
            <a:ext cx="8744754" cy="2597990"/>
          </a:xfrm>
          <a:prstGeom prst="rect">
            <a:avLst/>
          </a:prstGeom>
          <a:noFill/>
          <a:ln>
            <a:noFill/>
          </a:ln>
        </p:spPr>
        <p:txBody>
          <a:bodyPr spcFirstLastPara="1" wrap="square" lIns="68400" tIns="34200" rIns="68400" bIns="34200" anchor="t" anchorCtr="0">
            <a:noAutofit/>
          </a:bodyPr>
          <a:lstStyle/>
          <a:p>
            <a:pPr lvl="0" algn="ctr">
              <a:lnSpc>
                <a:spcPct val="90000"/>
              </a:lnSpc>
              <a:spcBef>
                <a:spcPts val="751"/>
              </a:spcBef>
            </a:pPr>
            <a:r>
              <a:rPr lang="pt-BR" sz="3200" b="1" dirty="0">
                <a:highlight>
                  <a:srgbClr val="FFFFFF"/>
                </a:highlight>
                <a:latin typeface="Calibri"/>
                <a:ea typeface="Calibri"/>
                <a:cs typeface="Calibri"/>
                <a:sym typeface="Calibri"/>
              </a:rPr>
              <a:t>Comente em poucas linhas o que você entendeu sobre os dois tipos de Roque.</a:t>
            </a:r>
          </a:p>
          <a:p>
            <a:pPr lvl="0" algn="ctr">
              <a:lnSpc>
                <a:spcPct val="90000"/>
              </a:lnSpc>
              <a:spcBef>
                <a:spcPts val="751"/>
              </a:spcBef>
            </a:pPr>
            <a:r>
              <a:rPr lang="pt-BR" sz="3200" dirty="0">
                <a:highlight>
                  <a:srgbClr val="FFFFFF"/>
                </a:highlight>
                <a:latin typeface="Calibri"/>
                <a:ea typeface="Calibri"/>
                <a:cs typeface="Calibri"/>
                <a:sym typeface="Calibri"/>
              </a:rPr>
              <a:t>E se você ainda tem dúvidas, escreva, para que quando voltarmos, possamos esclarecê-las.</a:t>
            </a:r>
          </a:p>
          <a:p>
            <a:pPr marL="457200" marR="0" lvl="0" indent="0" algn="ctr" rtl="0">
              <a:spcAft>
                <a:spcPts val="0"/>
              </a:spcAft>
              <a:buNone/>
            </a:pPr>
            <a:endParaRPr sz="3200" dirty="0">
              <a:latin typeface="Calibri" panose="020F0502020204030204" pitchFamily="34" charset="0"/>
              <a:ea typeface="Calibri"/>
              <a:cs typeface="Calibri"/>
              <a:sym typeface="Calibri"/>
            </a:endParaRPr>
          </a:p>
          <a:p>
            <a:pPr marL="457200" marR="0" lvl="0" indent="0" algn="ctr" rtl="0">
              <a:spcAft>
                <a:spcPts val="0"/>
              </a:spcAft>
              <a:buNone/>
            </a:pPr>
            <a:endParaRPr sz="3200" dirty="0">
              <a:latin typeface="Calibri" panose="020F0502020204030204" pitchFamily="34" charset="0"/>
              <a:ea typeface="Calibri"/>
              <a:cs typeface="Calibri"/>
              <a:sym typeface="Calibri"/>
            </a:endParaRPr>
          </a:p>
          <a:p>
            <a:pPr marL="0" marR="0" lvl="0" indent="0" algn="l" rtl="0">
              <a:spcAft>
                <a:spcPts val="0"/>
              </a:spcAft>
              <a:buNone/>
            </a:pPr>
            <a:endParaRPr sz="3200" dirty="0">
              <a:latin typeface="Calibri" panose="020F0502020204030204" pitchFamily="34" charset="0"/>
              <a:ea typeface="Calibri"/>
              <a:cs typeface="Calibri"/>
              <a:sym typeface="Calibri"/>
            </a:endParaRPr>
          </a:p>
          <a:p>
            <a:pPr marL="457200" marR="0" lvl="0" indent="0" algn="ctr" rtl="0">
              <a:spcAft>
                <a:spcPts val="0"/>
              </a:spcAft>
              <a:buNone/>
            </a:pPr>
            <a:endParaRPr sz="3200" dirty="0">
              <a:latin typeface="Calibri" panose="020F0502020204030204" pitchFamily="34" charset="0"/>
              <a:ea typeface="Calibri"/>
              <a:cs typeface="Calibri"/>
              <a:sym typeface="Calibri"/>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0" marR="0" lvl="0" indent="0" algn="l" rtl="0">
              <a:spcAft>
                <a:spcPts val="0"/>
              </a:spcAft>
              <a:buNone/>
            </a:pPr>
            <a:endParaRPr sz="3200" strike="noStrike" dirty="0">
              <a:latin typeface="Calibri" panose="020F0502020204030204" pitchFamily="34" charset="0"/>
              <a:sym typeface="Arial"/>
            </a:endParaRPr>
          </a:p>
        </p:txBody>
      </p:sp>
      <p:pic>
        <p:nvPicPr>
          <p:cNvPr id="234" name="Google Shape;234;g891bf18613_0_35"/>
          <p:cNvPicPr preferRelativeResize="0"/>
          <p:nvPr/>
        </p:nvPicPr>
        <p:blipFill>
          <a:blip r:embed="rId3">
            <a:alphaModFix/>
          </a:blip>
          <a:stretch>
            <a:fillRect/>
          </a:stretch>
        </p:blipFill>
        <p:spPr>
          <a:xfrm>
            <a:off x="2746141" y="3484032"/>
            <a:ext cx="1230490" cy="1154560"/>
          </a:xfrm>
          <a:prstGeom prst="rect">
            <a:avLst/>
          </a:prstGeom>
          <a:noFill/>
          <a:ln>
            <a:noFill/>
          </a:ln>
        </p:spPr>
      </p:pic>
      <p:sp>
        <p:nvSpPr>
          <p:cNvPr id="10" name="Google Shape;138;g8636a89e56_0_1">
            <a:extLst>
              <a:ext uri="{FF2B5EF4-FFF2-40B4-BE49-F238E27FC236}">
                <a16:creationId xmlns:a16="http://schemas.microsoft.com/office/drawing/2014/main" id="{56E6B7C8-E1A2-4879-8625-5E71AF2867F5}"/>
              </a:ext>
            </a:extLst>
          </p:cNvPr>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lvl="0" indent="-38100" algn="ctr" rtl="0">
              <a:lnSpc>
                <a:spcPct val="90000"/>
              </a:lnSpc>
              <a:spcBef>
                <a:spcPts val="0"/>
              </a:spcBef>
              <a:spcAft>
                <a:spcPts val="0"/>
              </a:spcAft>
              <a:buClr>
                <a:schemeClr val="dk1"/>
              </a:buClr>
              <a:buFont typeface="Arial"/>
              <a:buNone/>
            </a:pPr>
            <a:r>
              <a:rPr lang="pt-BR" sz="4000" b="1" dirty="0">
                <a:solidFill>
                  <a:schemeClr val="dk1"/>
                </a:solidFill>
                <a:latin typeface="Calibri"/>
                <a:ea typeface="Calibri"/>
                <a:cs typeface="Calibri"/>
                <a:sym typeface="Calibri"/>
              </a:rPr>
              <a:t>ATIVIDADE 2</a:t>
            </a:r>
            <a:endParaRPr sz="40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368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Google Shape;165;p34"/>
          <p:cNvSpPr txBox="1"/>
          <p:nvPr/>
        </p:nvSpPr>
        <p:spPr>
          <a:xfrm>
            <a:off x="437881" y="1182243"/>
            <a:ext cx="8332631" cy="3422915"/>
          </a:xfrm>
          <a:prstGeom prst="rect">
            <a:avLst/>
          </a:prstGeom>
          <a:noFill/>
          <a:ln>
            <a:noFill/>
          </a:ln>
        </p:spPr>
        <p:txBody>
          <a:bodyPr spcFirstLastPara="1" wrap="square" lIns="68400" tIns="34200" rIns="68400" bIns="34200" anchor="t" anchorCtr="0">
            <a:noAutofit/>
          </a:bodyPr>
          <a:lstStyle/>
          <a:p>
            <a:pPr marL="457200" lvl="0" indent="-457200" algn="ctr">
              <a:spcBef>
                <a:spcPts val="600"/>
              </a:spcBef>
              <a:buFont typeface="Wingdings" panose="05000000000000000000" pitchFamily="2" charset="2"/>
              <a:buChar char="ü"/>
            </a:pPr>
            <a:r>
              <a:rPr lang="pt-BR" sz="2800" dirty="0">
                <a:highlight>
                  <a:srgbClr val="FFFFFF"/>
                </a:highlight>
                <a:latin typeface="Calibri"/>
                <a:ea typeface="Calibri"/>
                <a:cs typeface="Calibri"/>
                <a:sym typeface="Calibri"/>
              </a:rPr>
              <a:t>É uma captura especial, realizada pelo </a:t>
            </a:r>
            <a:r>
              <a:rPr lang="pt-BR" sz="2800" b="1" dirty="0">
                <a:highlight>
                  <a:srgbClr val="FFFFFF"/>
                </a:highlight>
                <a:latin typeface="Calibri"/>
                <a:ea typeface="Calibri"/>
                <a:cs typeface="Calibri"/>
                <a:sym typeface="Calibri"/>
              </a:rPr>
              <a:t>peão</a:t>
            </a:r>
            <a:r>
              <a:rPr lang="pt-BR" sz="2800" i="1" dirty="0">
                <a:highlight>
                  <a:srgbClr val="FFFFFF"/>
                </a:highlight>
                <a:latin typeface="Calibri"/>
                <a:ea typeface="Calibri"/>
                <a:cs typeface="Calibri"/>
                <a:sym typeface="Calibri"/>
              </a:rPr>
              <a:t>.</a:t>
            </a:r>
          </a:p>
          <a:p>
            <a:pPr marL="457200" lvl="0" indent="-457200" algn="ctr">
              <a:buFont typeface="Wingdings" panose="05000000000000000000" pitchFamily="2" charset="2"/>
              <a:buChar char="ü"/>
            </a:pPr>
            <a:r>
              <a:rPr lang="pt-BR" sz="2800" i="1" dirty="0">
                <a:highlight>
                  <a:srgbClr val="FFFFFF"/>
                </a:highlight>
                <a:latin typeface="Calibri"/>
                <a:ea typeface="Calibri"/>
                <a:cs typeface="Calibri"/>
                <a:sym typeface="Calibri"/>
              </a:rPr>
              <a:t> </a:t>
            </a:r>
            <a:r>
              <a:rPr lang="pt-BR" sz="2800" dirty="0">
                <a:highlight>
                  <a:srgbClr val="FFFFFF"/>
                </a:highlight>
                <a:latin typeface="Calibri"/>
                <a:ea typeface="Calibri"/>
                <a:cs typeface="Calibri"/>
                <a:sym typeface="Calibri"/>
              </a:rPr>
              <a:t>Ocorre quando um </a:t>
            </a:r>
            <a:r>
              <a:rPr lang="pt-BR" sz="2800" b="1" dirty="0">
                <a:highlight>
                  <a:srgbClr val="FFFFFF"/>
                </a:highlight>
                <a:latin typeface="Calibri"/>
                <a:ea typeface="Calibri"/>
                <a:cs typeface="Calibri"/>
                <a:sym typeface="Calibri"/>
              </a:rPr>
              <a:t>peão</a:t>
            </a:r>
            <a:r>
              <a:rPr lang="pt-BR" sz="2800" dirty="0">
                <a:highlight>
                  <a:srgbClr val="FFFFFF"/>
                </a:highlight>
                <a:latin typeface="Calibri"/>
                <a:ea typeface="Calibri"/>
                <a:cs typeface="Calibri"/>
                <a:sym typeface="Calibri"/>
              </a:rPr>
              <a:t> </a:t>
            </a:r>
            <a:r>
              <a:rPr lang="pt-BR" sz="2800" b="1" dirty="0">
                <a:highlight>
                  <a:srgbClr val="FFFFFF"/>
                </a:highlight>
                <a:latin typeface="Calibri"/>
                <a:ea typeface="Calibri"/>
                <a:cs typeface="Calibri"/>
                <a:sym typeface="Calibri"/>
              </a:rPr>
              <a:t>adversário</a:t>
            </a:r>
            <a:r>
              <a:rPr lang="pt-BR" sz="2800" dirty="0">
                <a:highlight>
                  <a:srgbClr val="FFFFFF"/>
                </a:highlight>
                <a:latin typeface="Calibri"/>
                <a:ea typeface="Calibri"/>
                <a:cs typeface="Calibri"/>
                <a:sym typeface="Calibri"/>
              </a:rPr>
              <a:t> avança duas casas no seu </a:t>
            </a:r>
            <a:r>
              <a:rPr lang="pt-BR" sz="2800" b="1" dirty="0">
                <a:highlight>
                  <a:srgbClr val="FFFFFF"/>
                </a:highlight>
                <a:latin typeface="Calibri"/>
                <a:ea typeface="Calibri"/>
                <a:cs typeface="Calibri"/>
                <a:sym typeface="Calibri"/>
              </a:rPr>
              <a:t>primeiro</a:t>
            </a:r>
            <a:r>
              <a:rPr lang="pt-BR" sz="2800" dirty="0">
                <a:highlight>
                  <a:srgbClr val="FFFFFF"/>
                </a:highlight>
                <a:latin typeface="Calibri"/>
                <a:ea typeface="Calibri"/>
                <a:cs typeface="Calibri"/>
                <a:sym typeface="Calibri"/>
              </a:rPr>
              <a:t> movimento na tentativa de evitar um confronto com um peão avançado (que se encontra na fileira 5, no caso das </a:t>
            </a:r>
          </a:p>
          <a:p>
            <a:pPr lvl="0" algn="ctr"/>
            <a:r>
              <a:rPr lang="pt-BR" sz="2800" dirty="0">
                <a:highlight>
                  <a:srgbClr val="FFFFFF"/>
                </a:highlight>
                <a:latin typeface="Calibri"/>
                <a:ea typeface="Calibri"/>
                <a:cs typeface="Calibri"/>
                <a:sym typeface="Calibri"/>
              </a:rPr>
              <a:t>brancas, ou na fileira 4, </a:t>
            </a:r>
          </a:p>
          <a:p>
            <a:pPr lvl="0" algn="ctr"/>
            <a:r>
              <a:rPr lang="pt-BR" sz="2800" dirty="0">
                <a:highlight>
                  <a:srgbClr val="FFFFFF"/>
                </a:highlight>
                <a:latin typeface="Calibri"/>
                <a:ea typeface="Calibri"/>
                <a:cs typeface="Calibri"/>
                <a:sym typeface="Calibri"/>
              </a:rPr>
              <a:t>no caso da pretas).</a:t>
            </a:r>
          </a:p>
        </p:txBody>
      </p:sp>
      <p:sp>
        <p:nvSpPr>
          <p:cNvPr id="166" name="Google Shape;166;p34"/>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
        <p:nvSpPr>
          <p:cNvPr id="5" name="Google Shape;138;g8636a89e56_0_1">
            <a:extLst>
              <a:ext uri="{FF2B5EF4-FFF2-40B4-BE49-F238E27FC236}">
                <a16:creationId xmlns:a16="http://schemas.microsoft.com/office/drawing/2014/main" id="{FEB288F9-006C-4491-88B4-ABBC4E591CFE}"/>
              </a:ext>
            </a:extLst>
          </p:cNvPr>
          <p:cNvSpPr/>
          <p:nvPr/>
        </p:nvSpPr>
        <p:spPr>
          <a:xfrm>
            <a:off x="2436253" y="425030"/>
            <a:ext cx="5580846" cy="769032"/>
          </a:xfrm>
          <a:prstGeom prst="rect">
            <a:avLst/>
          </a:prstGeom>
          <a:noFill/>
          <a:ln>
            <a:noFill/>
          </a:ln>
        </p:spPr>
        <p:txBody>
          <a:bodyPr spcFirstLastPara="1" wrap="square" lIns="91425" tIns="45700" rIns="91425" bIns="45700" anchor="b" anchorCtr="0">
            <a:noAutofit/>
          </a:bodyPr>
          <a:lstStyle/>
          <a:p>
            <a:pPr lvl="0" algn="ctr">
              <a:lnSpc>
                <a:spcPct val="150000"/>
              </a:lnSpc>
              <a:spcBef>
                <a:spcPts val="1400"/>
              </a:spcBef>
              <a:buClr>
                <a:schemeClr val="dk1"/>
              </a:buClr>
              <a:buSzPts val="1100"/>
            </a:pPr>
            <a:r>
              <a:rPr lang="pt-BR" sz="4000" b="1" i="1" dirty="0">
                <a:highlight>
                  <a:srgbClr val="FFFFFF"/>
                </a:highlight>
                <a:latin typeface="Calibri"/>
                <a:ea typeface="Calibri"/>
                <a:cs typeface="Calibri"/>
                <a:sym typeface="Calibri"/>
              </a:rPr>
              <a:t>EN PASSANT</a:t>
            </a:r>
          </a:p>
        </p:txBody>
      </p:sp>
    </p:spTree>
    <p:extLst>
      <p:ext uri="{BB962C8B-B14F-4D97-AF65-F5344CB8AC3E}">
        <p14:creationId xmlns:p14="http://schemas.microsoft.com/office/powerpoint/2010/main" val="2528847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Google Shape;165;p34"/>
          <p:cNvSpPr txBox="1"/>
          <p:nvPr/>
        </p:nvSpPr>
        <p:spPr>
          <a:xfrm>
            <a:off x="429000" y="1154974"/>
            <a:ext cx="7980904" cy="3422915"/>
          </a:xfrm>
          <a:prstGeom prst="rect">
            <a:avLst/>
          </a:prstGeom>
          <a:noFill/>
          <a:ln>
            <a:noFill/>
          </a:ln>
        </p:spPr>
        <p:txBody>
          <a:bodyPr spcFirstLastPara="1" wrap="square" lIns="68400" tIns="34200" rIns="68400" bIns="34200" anchor="t" anchorCtr="0">
            <a:noAutofit/>
          </a:bodyPr>
          <a:lstStyle/>
          <a:p>
            <a:pPr marL="457200" lvl="0" indent="-457200" algn="ctr">
              <a:lnSpc>
                <a:spcPct val="115000"/>
              </a:lnSpc>
              <a:spcBef>
                <a:spcPts val="1200"/>
              </a:spcBef>
              <a:buFont typeface="Wingdings" panose="05000000000000000000" pitchFamily="2" charset="2"/>
              <a:buChar char="ü"/>
            </a:pPr>
            <a:r>
              <a:rPr lang="pt-BR" sz="2800" dirty="0">
                <a:highlight>
                  <a:srgbClr val="FFFFFF"/>
                </a:highlight>
                <a:latin typeface="Calibri"/>
                <a:ea typeface="Calibri"/>
                <a:cs typeface="Calibri"/>
                <a:sym typeface="Calibri"/>
              </a:rPr>
              <a:t>O peão que efetua a captura passa a ocupar a casa na qual o peão capturado se encontraria caso tivesse andado apenas 1 casa.</a:t>
            </a:r>
          </a:p>
        </p:txBody>
      </p:sp>
      <p:sp>
        <p:nvSpPr>
          <p:cNvPr id="166" name="Google Shape;166;p34"/>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
        <p:nvSpPr>
          <p:cNvPr id="5" name="Google Shape;138;g8636a89e56_0_1">
            <a:extLst>
              <a:ext uri="{FF2B5EF4-FFF2-40B4-BE49-F238E27FC236}">
                <a16:creationId xmlns:a16="http://schemas.microsoft.com/office/drawing/2014/main" id="{FEB288F9-006C-4491-88B4-ABBC4E591CFE}"/>
              </a:ext>
            </a:extLst>
          </p:cNvPr>
          <p:cNvSpPr/>
          <p:nvPr/>
        </p:nvSpPr>
        <p:spPr>
          <a:xfrm>
            <a:off x="2436253" y="425030"/>
            <a:ext cx="5580846" cy="769032"/>
          </a:xfrm>
          <a:prstGeom prst="rect">
            <a:avLst/>
          </a:prstGeom>
          <a:noFill/>
          <a:ln>
            <a:noFill/>
          </a:ln>
        </p:spPr>
        <p:txBody>
          <a:bodyPr spcFirstLastPara="1" wrap="square" lIns="91425" tIns="45700" rIns="91425" bIns="45700" anchor="ctr" anchorCtr="0">
            <a:noAutofit/>
          </a:bodyPr>
          <a:lstStyle/>
          <a:p>
            <a:pPr lvl="0" algn="ctr">
              <a:lnSpc>
                <a:spcPct val="150000"/>
              </a:lnSpc>
              <a:spcBef>
                <a:spcPts val="1400"/>
              </a:spcBef>
              <a:buClr>
                <a:schemeClr val="dk1"/>
              </a:buClr>
              <a:buSzPts val="1100"/>
            </a:pPr>
            <a:r>
              <a:rPr lang="pt-BR" sz="4000" b="1" i="1" dirty="0">
                <a:highlight>
                  <a:srgbClr val="FFFFFF"/>
                </a:highlight>
                <a:latin typeface="Calibri"/>
                <a:ea typeface="Calibri"/>
                <a:cs typeface="Calibri"/>
                <a:sym typeface="Calibri"/>
              </a:rPr>
              <a:t>EN PASSANT</a:t>
            </a:r>
          </a:p>
        </p:txBody>
      </p:sp>
    </p:spTree>
    <p:extLst>
      <p:ext uri="{BB962C8B-B14F-4D97-AF65-F5344CB8AC3E}">
        <p14:creationId xmlns:p14="http://schemas.microsoft.com/office/powerpoint/2010/main" val="1072769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Google Shape;165;p34"/>
          <p:cNvSpPr txBox="1"/>
          <p:nvPr/>
        </p:nvSpPr>
        <p:spPr>
          <a:xfrm>
            <a:off x="412124" y="1154974"/>
            <a:ext cx="8319752" cy="3422915"/>
          </a:xfrm>
          <a:prstGeom prst="rect">
            <a:avLst/>
          </a:prstGeom>
          <a:noFill/>
          <a:ln>
            <a:noFill/>
          </a:ln>
        </p:spPr>
        <p:txBody>
          <a:bodyPr spcFirstLastPara="1" wrap="square" lIns="68400" tIns="34200" rIns="68400" bIns="34200" anchor="t" anchorCtr="0">
            <a:noAutofit/>
          </a:bodyPr>
          <a:lstStyle/>
          <a:p>
            <a:pPr marL="527050" lvl="0" indent="-457200" algn="ctr">
              <a:spcAft>
                <a:spcPts val="600"/>
              </a:spcAft>
              <a:buSzPts val="2500"/>
              <a:buFont typeface="Wingdings" panose="05000000000000000000" pitchFamily="2" charset="2"/>
              <a:buChar char="ü"/>
            </a:pPr>
            <a:r>
              <a:rPr lang="pt-BR" sz="3200" dirty="0">
                <a:highlight>
                  <a:srgbClr val="FFFFFF"/>
                </a:highlight>
                <a:latin typeface="Calibri"/>
                <a:ea typeface="Calibri"/>
                <a:cs typeface="Calibri"/>
                <a:sym typeface="Calibri"/>
              </a:rPr>
              <a:t>Um peão deve se mover duas casas de sua posição inicial em um movimento único.</a:t>
            </a:r>
          </a:p>
          <a:p>
            <a:pPr marL="527050" lvl="0" indent="-457200" algn="ctr">
              <a:spcAft>
                <a:spcPts val="600"/>
              </a:spcAft>
              <a:buSzPts val="2500"/>
              <a:buFont typeface="Wingdings" panose="05000000000000000000" pitchFamily="2" charset="2"/>
              <a:buChar char="ü"/>
            </a:pPr>
            <a:r>
              <a:rPr lang="pt-BR" sz="3200" dirty="0">
                <a:highlight>
                  <a:srgbClr val="FFFFFF"/>
                </a:highlight>
                <a:latin typeface="Calibri"/>
                <a:ea typeface="Calibri"/>
                <a:cs typeface="Calibri"/>
                <a:sym typeface="Calibri"/>
              </a:rPr>
              <a:t>Um peão adversário deve estar atacando a casa do primeiro peão que realizou seu movimento.</a:t>
            </a:r>
          </a:p>
        </p:txBody>
      </p:sp>
      <p:sp>
        <p:nvSpPr>
          <p:cNvPr id="166" name="Google Shape;166;p34"/>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
        <p:nvSpPr>
          <p:cNvPr id="5" name="Google Shape;138;g8636a89e56_0_1">
            <a:extLst>
              <a:ext uri="{FF2B5EF4-FFF2-40B4-BE49-F238E27FC236}">
                <a16:creationId xmlns:a16="http://schemas.microsoft.com/office/drawing/2014/main" id="{FEB288F9-006C-4491-88B4-ABBC4E591CFE}"/>
              </a:ext>
            </a:extLst>
          </p:cNvPr>
          <p:cNvSpPr/>
          <p:nvPr/>
        </p:nvSpPr>
        <p:spPr>
          <a:xfrm>
            <a:off x="2479183" y="374123"/>
            <a:ext cx="5580846" cy="780851"/>
          </a:xfrm>
          <a:prstGeom prst="rect">
            <a:avLst/>
          </a:prstGeom>
          <a:noFill/>
          <a:ln>
            <a:noFill/>
          </a:ln>
        </p:spPr>
        <p:txBody>
          <a:bodyPr spcFirstLastPara="1" wrap="square" lIns="91425" tIns="45700" rIns="91425" bIns="45700" anchor="b" anchorCtr="0">
            <a:noAutofit/>
          </a:bodyPr>
          <a:lstStyle/>
          <a:p>
            <a:pPr marL="457200" lvl="0" algn="ctr">
              <a:lnSpc>
                <a:spcPct val="115000"/>
              </a:lnSpc>
              <a:spcBef>
                <a:spcPts val="1200"/>
              </a:spcBef>
            </a:pPr>
            <a:r>
              <a:rPr lang="pt-BR" sz="4000" b="1" dirty="0">
                <a:highlight>
                  <a:srgbClr val="FFFFFF"/>
                </a:highlight>
                <a:latin typeface="Calibri"/>
                <a:ea typeface="Calibri"/>
                <a:cs typeface="Calibri"/>
                <a:sym typeface="Calibri"/>
              </a:rPr>
              <a:t>Dicas do </a:t>
            </a:r>
            <a:r>
              <a:rPr lang="pt-BR" sz="4000" b="1" i="1" dirty="0">
                <a:highlight>
                  <a:srgbClr val="FFFFFF"/>
                </a:highlight>
                <a:latin typeface="Calibri"/>
                <a:ea typeface="Calibri"/>
                <a:cs typeface="Calibri"/>
                <a:sym typeface="Calibri"/>
              </a:rPr>
              <a:t>En Passant</a:t>
            </a:r>
            <a:endParaRPr lang="pt-BR" sz="4000" b="1" dirty="0">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4265568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pic>
        <p:nvPicPr>
          <p:cNvPr id="129" name="Google Shape;129;p29" descr="Personagem de desenho animado, jogando jogo de xadrez | Vetor Premium"/>
          <p:cNvPicPr preferRelativeResize="0"/>
          <p:nvPr/>
        </p:nvPicPr>
        <p:blipFill rotWithShape="1">
          <a:blip r:embed="rId3">
            <a:alphaModFix/>
          </a:blip>
          <a:srcRect/>
          <a:stretch/>
        </p:blipFill>
        <p:spPr>
          <a:xfrm>
            <a:off x="3905957" y="1529644"/>
            <a:ext cx="3570152" cy="2743200"/>
          </a:xfrm>
          <a:prstGeom prst="rect">
            <a:avLst/>
          </a:prstGeom>
          <a:noFill/>
          <a:ln>
            <a:noFill/>
          </a:ln>
        </p:spPr>
      </p:pic>
      <p:sp>
        <p:nvSpPr>
          <p:cNvPr id="130" name="Google Shape;130;p29"/>
          <p:cNvSpPr/>
          <p:nvPr/>
        </p:nvSpPr>
        <p:spPr>
          <a:xfrm>
            <a:off x="2843902" y="405012"/>
            <a:ext cx="5118900" cy="1073700"/>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r>
              <a:rPr lang="pt-BR" sz="4000" b="1">
                <a:solidFill>
                  <a:schemeClr val="dk1"/>
                </a:solidFill>
                <a:latin typeface="Calibri"/>
                <a:ea typeface="Calibri"/>
                <a:cs typeface="Calibri"/>
                <a:sym typeface="Calibri"/>
              </a:rPr>
              <a:t>VAMOS RELEMBRAR...</a:t>
            </a:r>
            <a:endParaRPr sz="4000" b="1" i="0" u="none" strike="noStrike" cap="none">
              <a:solidFill>
                <a:schemeClr val="dk1"/>
              </a:solidFill>
              <a:latin typeface="Calibri"/>
              <a:ea typeface="Calibri"/>
              <a:cs typeface="Calibri"/>
              <a:sym typeface="Calibri"/>
            </a:endParaRPr>
          </a:p>
        </p:txBody>
      </p:sp>
      <p:sp>
        <p:nvSpPr>
          <p:cNvPr id="131" name="Google Shape;131;p29"/>
          <p:cNvSpPr/>
          <p:nvPr/>
        </p:nvSpPr>
        <p:spPr>
          <a:xfrm>
            <a:off x="587076" y="1478844"/>
            <a:ext cx="3251100" cy="2743200"/>
          </a:xfrm>
          <a:prstGeom prst="roundRect">
            <a:avLst>
              <a:gd name="adj" fmla="val 16667"/>
            </a:avLst>
          </a:prstGeom>
          <a:solidFill>
            <a:schemeClr val="accent1">
              <a:alpha val="49800"/>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pt-BR" sz="3600" b="1" i="0" u="none" strike="noStrike" cap="none" dirty="0">
                <a:solidFill>
                  <a:schemeClr val="dk1"/>
                </a:solidFill>
                <a:latin typeface="Calibri"/>
                <a:ea typeface="Calibri"/>
                <a:cs typeface="Calibri"/>
                <a:sym typeface="Calibri"/>
              </a:rPr>
              <a:t>RESULTADO DO JOGO:</a:t>
            </a:r>
            <a:endParaRPr dirty="0"/>
          </a:p>
          <a:p>
            <a:pPr marL="361950" marR="0" lvl="0" indent="-361950" algn="ctr" rtl="0">
              <a:lnSpc>
                <a:spcPct val="90000"/>
              </a:lnSpc>
              <a:spcBef>
                <a:spcPts val="0"/>
              </a:spcBef>
              <a:spcAft>
                <a:spcPts val="0"/>
              </a:spcAft>
              <a:buClr>
                <a:srgbClr val="000000"/>
              </a:buClr>
              <a:buSzPts val="3600"/>
              <a:buFont typeface="Arial"/>
              <a:buChar char="•"/>
            </a:pPr>
            <a:r>
              <a:rPr lang="pt-BR" sz="3600" b="0" i="0" u="none" strike="noStrike" cap="none" dirty="0">
                <a:solidFill>
                  <a:schemeClr val="dk1"/>
                </a:solidFill>
                <a:latin typeface="Calibri"/>
                <a:ea typeface="Calibri"/>
                <a:cs typeface="Calibri"/>
                <a:sym typeface="Calibri"/>
              </a:rPr>
              <a:t>Vitória.</a:t>
            </a:r>
            <a:endParaRPr dirty="0"/>
          </a:p>
          <a:p>
            <a:pPr marL="361950" marR="0" lvl="0" indent="-361950" algn="ctr" rtl="0">
              <a:lnSpc>
                <a:spcPct val="90000"/>
              </a:lnSpc>
              <a:spcBef>
                <a:spcPts val="0"/>
              </a:spcBef>
              <a:spcAft>
                <a:spcPts val="0"/>
              </a:spcAft>
              <a:buClr>
                <a:srgbClr val="000000"/>
              </a:buClr>
              <a:buSzPts val="3600"/>
              <a:buFont typeface="Arial"/>
              <a:buChar char="•"/>
            </a:pPr>
            <a:r>
              <a:rPr lang="pt-BR" sz="3600" b="0" i="0" u="none" strike="noStrike" cap="none" dirty="0">
                <a:solidFill>
                  <a:schemeClr val="dk1"/>
                </a:solidFill>
                <a:latin typeface="Calibri"/>
                <a:ea typeface="Calibri"/>
                <a:cs typeface="Calibri"/>
                <a:sym typeface="Calibri"/>
              </a:rPr>
              <a:t>Derrota.</a:t>
            </a:r>
            <a:endParaRPr dirty="0"/>
          </a:p>
          <a:p>
            <a:pPr marL="361950" marR="0" lvl="0" indent="-361950" algn="ctr" rtl="0">
              <a:lnSpc>
                <a:spcPct val="90000"/>
              </a:lnSpc>
              <a:spcBef>
                <a:spcPts val="0"/>
              </a:spcBef>
              <a:spcAft>
                <a:spcPts val="0"/>
              </a:spcAft>
              <a:buClr>
                <a:srgbClr val="000000"/>
              </a:buClr>
              <a:buSzPts val="3600"/>
              <a:buFont typeface="Arial"/>
              <a:buChar char="•"/>
            </a:pPr>
            <a:r>
              <a:rPr lang="pt-BR" sz="3600" b="0" i="0" u="none" strike="noStrike" cap="none" dirty="0">
                <a:solidFill>
                  <a:schemeClr val="dk1"/>
                </a:solidFill>
                <a:latin typeface="Calibri"/>
                <a:ea typeface="Calibri"/>
                <a:cs typeface="Calibri"/>
                <a:sym typeface="Calibri"/>
              </a:rPr>
              <a:t>Empate.</a:t>
            </a:r>
            <a:endParaRPr dirty="0"/>
          </a:p>
        </p:txBody>
      </p:sp>
      <p:sp>
        <p:nvSpPr>
          <p:cNvPr id="132" name="Google Shape;132;p29"/>
          <p:cNvSpPr/>
          <p:nvPr/>
        </p:nvSpPr>
        <p:spPr>
          <a:xfrm>
            <a:off x="440268" y="4323776"/>
            <a:ext cx="6772500" cy="39509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100" b="1" i="0" u="none" strike="noStrike" cap="none">
                <a:solidFill>
                  <a:schemeClr val="dk1"/>
                </a:solidFill>
                <a:latin typeface="Calibri" panose="020F0502020204030204" pitchFamily="34" charset="0"/>
                <a:ea typeface="Calibri"/>
                <a:cs typeface="Calibri"/>
                <a:sym typeface="Calibri"/>
              </a:rPr>
              <a:t>Fonte: </a:t>
            </a:r>
            <a:r>
              <a:rPr lang="pt-BR" sz="1100" b="0" i="0" u="sng" strike="noStrike" cap="none">
                <a:solidFill>
                  <a:srgbClr val="000000"/>
                </a:solidFill>
                <a:latin typeface="Calibri" panose="020F0502020204030204" pitchFamily="34" charset="0"/>
                <a:sym typeface="Arial"/>
                <a:hlinkClick r:id="rId4"/>
              </a:rPr>
              <a:t>https://image.freepik.com/vetores-gratis/personagem-de-desenho-animado-jogando-jogo-de-xadrez_29937-4040.jpg</a:t>
            </a:r>
            <a:endParaRPr sz="1100" b="0" i="0" u="none" strike="noStrike" cap="none">
              <a:solidFill>
                <a:srgbClr val="000000"/>
              </a:solidFill>
              <a:latin typeface="Calibri" panose="020F0502020204030204" pitchFamily="34" charset="0"/>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Google Shape;165;p34"/>
          <p:cNvSpPr txBox="1"/>
          <p:nvPr/>
        </p:nvSpPr>
        <p:spPr>
          <a:xfrm>
            <a:off x="430306" y="957245"/>
            <a:ext cx="8283388" cy="3773044"/>
          </a:xfrm>
          <a:prstGeom prst="rect">
            <a:avLst/>
          </a:prstGeom>
          <a:noFill/>
          <a:ln>
            <a:noFill/>
          </a:ln>
        </p:spPr>
        <p:txBody>
          <a:bodyPr spcFirstLastPara="1" wrap="square" lIns="68400" tIns="34200" rIns="68400" bIns="34200" anchor="t" anchorCtr="0">
            <a:noAutofit/>
          </a:bodyPr>
          <a:lstStyle/>
          <a:p>
            <a:pPr marL="527050" lvl="0" indent="-457200" algn="ctr">
              <a:spcAft>
                <a:spcPts val="600"/>
              </a:spcAft>
              <a:buSzPts val="2500"/>
              <a:buFont typeface="Wingdings" panose="05000000000000000000" pitchFamily="2" charset="2"/>
              <a:buChar char="ü"/>
            </a:pPr>
            <a:r>
              <a:rPr lang="pt-BR" sz="3200" dirty="0">
                <a:highlight>
                  <a:srgbClr val="FFFFFF"/>
                </a:highlight>
                <a:latin typeface="Calibri"/>
                <a:ea typeface="Calibri"/>
                <a:cs typeface="Calibri"/>
                <a:sym typeface="Calibri"/>
              </a:rPr>
              <a:t>O primeiro peão pode ser capturado como se ele tivesse se movido somente uma casa.</a:t>
            </a:r>
          </a:p>
          <a:p>
            <a:pPr marL="527050" indent="-457200" algn="ctr">
              <a:spcAft>
                <a:spcPts val="600"/>
              </a:spcAft>
              <a:buSzPts val="2500"/>
              <a:buFont typeface="Wingdings" panose="05000000000000000000" pitchFamily="2" charset="2"/>
              <a:buChar char="ü"/>
            </a:pPr>
            <a:r>
              <a:rPr lang="pt-BR" sz="3200" dirty="0">
                <a:highlight>
                  <a:srgbClr val="FFFFFF"/>
                </a:highlight>
                <a:latin typeface="Calibri"/>
                <a:ea typeface="Calibri"/>
                <a:cs typeface="Calibri"/>
                <a:sym typeface="Calibri"/>
              </a:rPr>
              <a:t>A captura pode somente ser feita no próximo movimento do adversário. Se a captura não for feita, o primeiro peão está</a:t>
            </a:r>
          </a:p>
          <a:p>
            <a:pPr marL="69850" algn="ctr">
              <a:spcAft>
                <a:spcPts val="600"/>
              </a:spcAft>
              <a:buSzPts val="2500"/>
            </a:pPr>
            <a:r>
              <a:rPr lang="pt-BR" sz="3200" dirty="0">
                <a:highlight>
                  <a:srgbClr val="FFFFFF"/>
                </a:highlight>
                <a:latin typeface="Calibri"/>
                <a:ea typeface="Calibri"/>
                <a:cs typeface="Calibri"/>
                <a:sym typeface="Calibri"/>
              </a:rPr>
              <a:t>a salvo da captura "</a:t>
            </a:r>
            <a:r>
              <a:rPr lang="pt-BR" sz="3200" i="1" dirty="0" err="1">
                <a:highlight>
                  <a:srgbClr val="FFFFFF"/>
                </a:highlight>
                <a:latin typeface="Calibri"/>
                <a:ea typeface="Calibri"/>
                <a:cs typeface="Calibri"/>
                <a:sym typeface="Calibri"/>
              </a:rPr>
              <a:t>en</a:t>
            </a:r>
            <a:r>
              <a:rPr lang="pt-BR" sz="3200" i="1" dirty="0">
                <a:highlight>
                  <a:srgbClr val="FFFFFF"/>
                </a:highlight>
                <a:latin typeface="Calibri"/>
                <a:ea typeface="Calibri"/>
                <a:cs typeface="Calibri"/>
                <a:sym typeface="Calibri"/>
              </a:rPr>
              <a:t> passant</a:t>
            </a:r>
            <a:r>
              <a:rPr lang="pt-BR" sz="3200" dirty="0">
                <a:highlight>
                  <a:srgbClr val="FFFFFF"/>
                </a:highlight>
                <a:latin typeface="Calibri"/>
                <a:ea typeface="Calibri"/>
                <a:cs typeface="Calibri"/>
                <a:sym typeface="Calibri"/>
              </a:rPr>
              <a:t>" </a:t>
            </a:r>
          </a:p>
          <a:p>
            <a:pPr marL="69850" algn="ctr">
              <a:spcAft>
                <a:spcPts val="600"/>
              </a:spcAft>
              <a:buSzPts val="2500"/>
            </a:pPr>
            <a:r>
              <a:rPr lang="pt-BR" sz="3200" dirty="0">
                <a:highlight>
                  <a:srgbClr val="FFFFFF"/>
                </a:highlight>
                <a:latin typeface="Calibri"/>
                <a:ea typeface="Calibri"/>
                <a:cs typeface="Calibri"/>
                <a:sym typeface="Calibri"/>
              </a:rPr>
              <a:t>pelo restante do jogo.</a:t>
            </a:r>
          </a:p>
          <a:p>
            <a:pPr marL="527050" lvl="0" indent="-457200" algn="ctr">
              <a:spcAft>
                <a:spcPts val="600"/>
              </a:spcAft>
              <a:buSzPts val="2500"/>
              <a:buFont typeface="Wingdings" panose="05000000000000000000" pitchFamily="2" charset="2"/>
              <a:buChar char="ü"/>
            </a:pPr>
            <a:endParaRPr lang="pt-BR" sz="3200" dirty="0">
              <a:highlight>
                <a:srgbClr val="FFFFFF"/>
              </a:highlight>
              <a:latin typeface="Calibri"/>
              <a:ea typeface="Calibri"/>
              <a:cs typeface="Calibri"/>
              <a:sym typeface="Calibri"/>
            </a:endParaRPr>
          </a:p>
        </p:txBody>
      </p:sp>
      <p:sp>
        <p:nvSpPr>
          <p:cNvPr id="166" name="Google Shape;166;p34"/>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770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26"/>
        <p:cNvGrpSpPr/>
        <p:nvPr/>
      </p:nvGrpSpPr>
      <p:grpSpPr>
        <a:xfrm>
          <a:off x="0" y="0"/>
          <a:ext cx="0" cy="0"/>
          <a:chOff x="0" y="0"/>
          <a:chExt cx="0" cy="0"/>
        </a:xfrm>
      </p:grpSpPr>
      <p:pic>
        <p:nvPicPr>
          <p:cNvPr id="228" name="Google Shape;228;p44"/>
          <p:cNvPicPr preferRelativeResize="0"/>
          <p:nvPr/>
        </p:nvPicPr>
        <p:blipFill>
          <a:blip r:embed="rId3">
            <a:alphaModFix/>
          </a:blip>
          <a:stretch>
            <a:fillRect/>
          </a:stretch>
        </p:blipFill>
        <p:spPr>
          <a:xfrm>
            <a:off x="2809125" y="604522"/>
            <a:ext cx="3525750" cy="3525750"/>
          </a:xfrm>
          <a:prstGeom prst="rect">
            <a:avLst/>
          </a:prstGeom>
          <a:noFill/>
          <a:ln>
            <a:noFill/>
          </a:ln>
        </p:spPr>
      </p:pic>
      <p:sp>
        <p:nvSpPr>
          <p:cNvPr id="5" name="Retângulo 4">
            <a:extLst>
              <a:ext uri="{FF2B5EF4-FFF2-40B4-BE49-F238E27FC236}">
                <a16:creationId xmlns:a16="http://schemas.microsoft.com/office/drawing/2014/main" id="{1D606CE6-8A23-46DF-B387-434D2DF2486D}"/>
              </a:ext>
            </a:extLst>
          </p:cNvPr>
          <p:cNvSpPr/>
          <p:nvPr/>
        </p:nvSpPr>
        <p:spPr>
          <a:xfrm>
            <a:off x="1557842" y="4263390"/>
            <a:ext cx="6028316" cy="275588"/>
          </a:xfrm>
          <a:prstGeom prst="rect">
            <a:avLst/>
          </a:prstGeom>
        </p:spPr>
        <p:txBody>
          <a:bodyPr wrap="square">
            <a:spAutoFit/>
          </a:bodyPr>
          <a:lstStyle/>
          <a:p>
            <a:pPr lvl="0" algn="ctr">
              <a:lnSpc>
                <a:spcPct val="115000"/>
              </a:lnSpc>
              <a:spcBef>
                <a:spcPts val="1200"/>
              </a:spcBef>
            </a:pPr>
            <a:r>
              <a:rPr lang="pt-BR" sz="1100" b="1" dirty="0">
                <a:solidFill>
                  <a:schemeClr val="tx1"/>
                </a:solidFill>
                <a:latin typeface="Calibri" panose="020F0502020204030204" pitchFamily="34" charset="0"/>
              </a:rPr>
              <a:t>Fonte: </a:t>
            </a:r>
            <a:r>
              <a:rPr lang="pt-BR" sz="1100" u="sng" dirty="0">
                <a:solidFill>
                  <a:schemeClr val="hlink"/>
                </a:solidFill>
                <a:hlinkClick r:id="rId4"/>
              </a:rPr>
              <a:t>https://pt.wikipedia.org/wiki/En_passant</a:t>
            </a:r>
            <a:endParaRPr lang="pt-BR" sz="1100" dirty="0">
              <a:highlight>
                <a:srgbClr val="FFFFFF"/>
              </a:highlight>
              <a:latin typeface="Calibri" panose="020F0502020204030204" pitchFamily="34" charset="0"/>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20"/>
        <p:cNvGrpSpPr/>
        <p:nvPr/>
      </p:nvGrpSpPr>
      <p:grpSpPr>
        <a:xfrm>
          <a:off x="0" y="0"/>
          <a:ext cx="0" cy="0"/>
          <a:chOff x="0" y="0"/>
          <a:chExt cx="0" cy="0"/>
        </a:xfrm>
      </p:grpSpPr>
      <p:pic>
        <p:nvPicPr>
          <p:cNvPr id="222" name="Google Shape;222;p43"/>
          <p:cNvPicPr preferRelativeResize="0"/>
          <p:nvPr/>
        </p:nvPicPr>
        <p:blipFill>
          <a:blip r:embed="rId3">
            <a:alphaModFix/>
          </a:blip>
          <a:stretch>
            <a:fillRect/>
          </a:stretch>
        </p:blipFill>
        <p:spPr>
          <a:xfrm>
            <a:off x="2076175" y="1163232"/>
            <a:ext cx="4991650" cy="2817036"/>
          </a:xfrm>
          <a:prstGeom prst="rect">
            <a:avLst/>
          </a:prstGeom>
          <a:noFill/>
          <a:ln>
            <a:noFill/>
          </a:ln>
        </p:spPr>
      </p:pic>
      <p:sp>
        <p:nvSpPr>
          <p:cNvPr id="2" name="Retângulo 1">
            <a:extLst>
              <a:ext uri="{FF2B5EF4-FFF2-40B4-BE49-F238E27FC236}">
                <a16:creationId xmlns:a16="http://schemas.microsoft.com/office/drawing/2014/main" id="{FB0564B0-7ACC-42AD-AA73-6E0D57052D18}"/>
              </a:ext>
            </a:extLst>
          </p:cNvPr>
          <p:cNvSpPr/>
          <p:nvPr/>
        </p:nvSpPr>
        <p:spPr>
          <a:xfrm>
            <a:off x="1245768" y="4263390"/>
            <a:ext cx="6028316" cy="275588"/>
          </a:xfrm>
          <a:prstGeom prst="rect">
            <a:avLst/>
          </a:prstGeom>
        </p:spPr>
        <p:txBody>
          <a:bodyPr wrap="square">
            <a:spAutoFit/>
          </a:bodyPr>
          <a:lstStyle/>
          <a:p>
            <a:pPr lvl="0" algn="ctr">
              <a:lnSpc>
                <a:spcPct val="115000"/>
              </a:lnSpc>
              <a:spcBef>
                <a:spcPts val="1200"/>
              </a:spcBef>
            </a:pPr>
            <a:r>
              <a:rPr lang="pt-BR" sz="1100" b="1" dirty="0">
                <a:solidFill>
                  <a:schemeClr val="tx1"/>
                </a:solidFill>
                <a:latin typeface="Calibri" panose="020F0502020204030204" pitchFamily="34" charset="0"/>
              </a:rPr>
              <a:t>Fonte: </a:t>
            </a:r>
            <a:r>
              <a:rPr lang="pt-BR" sz="1100" u="sng" dirty="0">
                <a:solidFill>
                  <a:srgbClr val="0000FF"/>
                </a:solidFill>
                <a:latin typeface="Calibri" panose="020F0502020204030204" pitchFamily="34" charset="0"/>
                <a:hlinkClick r:id="rId4">
                  <a:extLst>
                    <a:ext uri="{A12FA001-AC4F-418D-AE19-62706E023703}">
                      <ahyp:hlinkClr xmlns:ahyp="http://schemas.microsoft.com/office/drawing/2018/hyperlinkcolor" val="tx"/>
                    </a:ext>
                  </a:extLst>
                </a:hlinkClick>
              </a:rPr>
              <a:t>https://pt.slideshare.net/lumoalu/trabalho-de-biologia-33005526</a:t>
            </a:r>
            <a:endParaRPr lang="pt-BR" sz="1100" dirty="0">
              <a:highlight>
                <a:srgbClr val="FFFFFF"/>
              </a:highlight>
              <a:latin typeface="Calibri" panose="020F0502020204030204" pitchFamily="34" charset="0"/>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32"/>
        <p:cNvGrpSpPr/>
        <p:nvPr/>
      </p:nvGrpSpPr>
      <p:grpSpPr>
        <a:xfrm>
          <a:off x="0" y="0"/>
          <a:ext cx="0" cy="0"/>
          <a:chOff x="0" y="0"/>
          <a:chExt cx="0" cy="0"/>
        </a:xfrm>
      </p:grpSpPr>
      <p:sp>
        <p:nvSpPr>
          <p:cNvPr id="233" name="Google Shape;233;p45"/>
          <p:cNvSpPr txBox="1"/>
          <p:nvPr/>
        </p:nvSpPr>
        <p:spPr>
          <a:xfrm>
            <a:off x="436350" y="1170375"/>
            <a:ext cx="8271300" cy="3586263"/>
          </a:xfrm>
          <a:prstGeom prst="rect">
            <a:avLst/>
          </a:prstGeom>
          <a:noFill/>
          <a:ln>
            <a:noFill/>
          </a:ln>
        </p:spPr>
        <p:txBody>
          <a:bodyPr spcFirstLastPara="1" wrap="square" lIns="68400" tIns="34200" rIns="68400" bIns="34200" anchor="t" anchorCtr="0">
            <a:noAutofit/>
          </a:bodyPr>
          <a:lstStyle/>
          <a:p>
            <a:pPr marL="0" marR="0" lvl="0" indent="0" algn="just" rtl="0">
              <a:lnSpc>
                <a:spcPct val="90000"/>
              </a:lnSpc>
              <a:spcBef>
                <a:spcPts val="751"/>
              </a:spcBef>
              <a:spcAft>
                <a:spcPts val="0"/>
              </a:spcAft>
              <a:buClr>
                <a:srgbClr val="000000"/>
              </a:buClr>
              <a:buSzPts val="1200"/>
              <a:buFont typeface="Arial"/>
              <a:buNone/>
            </a:pPr>
            <a:r>
              <a:rPr lang="pt-BR" sz="3600" b="1" dirty="0">
                <a:latin typeface="Calibri"/>
                <a:ea typeface="Calibri"/>
                <a:cs typeface="Calibri"/>
                <a:sym typeface="Calibri"/>
              </a:rPr>
              <a:t>O </a:t>
            </a:r>
            <a:r>
              <a:rPr lang="pt-BR" sz="3600" b="1" i="1" dirty="0">
                <a:latin typeface="Calibri"/>
                <a:ea typeface="Calibri"/>
                <a:cs typeface="Calibri"/>
                <a:sym typeface="Calibri"/>
              </a:rPr>
              <a:t>En passant </a:t>
            </a:r>
            <a:r>
              <a:rPr lang="pt-BR" sz="3600" b="1" dirty="0">
                <a:latin typeface="Calibri"/>
                <a:ea typeface="Calibri"/>
                <a:cs typeface="Calibri"/>
                <a:sym typeface="Calibri"/>
              </a:rPr>
              <a:t>pode ser aplicado... </a:t>
            </a:r>
            <a:endParaRPr sz="3600" b="1"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751"/>
              </a:spcBef>
              <a:spcAft>
                <a:spcPts val="0"/>
              </a:spcAft>
              <a:buClr>
                <a:srgbClr val="000000"/>
              </a:buClr>
              <a:buSzPts val="3200"/>
              <a:buFont typeface="Arial"/>
              <a:buAutoNum type="alphaLcParenR"/>
            </a:pPr>
            <a:r>
              <a:rPr lang="pt-BR" sz="3200" dirty="0">
                <a:latin typeface="Calibri"/>
                <a:ea typeface="Calibri"/>
                <a:cs typeface="Calibri"/>
                <a:sym typeface="Calibri"/>
              </a:rPr>
              <a:t>Com qualquer peça do jogo.</a:t>
            </a:r>
            <a:endParaRPr sz="3200" b="0"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300" dirty="0">
                <a:solidFill>
                  <a:schemeClr val="dk1"/>
                </a:solidFill>
                <a:latin typeface="Calibri"/>
                <a:ea typeface="Calibri"/>
                <a:cs typeface="Calibri"/>
                <a:sym typeface="Calibri"/>
              </a:rPr>
              <a:t>Com o peão adversário avançando duas casas no seu primeiro movimento.</a:t>
            </a:r>
            <a:r>
              <a:rPr lang="pt-BR" sz="3200" dirty="0">
                <a:latin typeface="Calibri"/>
                <a:ea typeface="Calibri"/>
                <a:cs typeface="Calibri"/>
                <a:sym typeface="Calibri"/>
              </a:rPr>
              <a:t> </a:t>
            </a:r>
            <a:endParaRPr sz="3200" b="0"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200" dirty="0">
                <a:latin typeface="Calibri"/>
                <a:ea typeface="Calibri"/>
                <a:cs typeface="Calibri"/>
                <a:sym typeface="Calibri"/>
              </a:rPr>
              <a:t>Com as torres.</a:t>
            </a:r>
            <a:endParaRPr sz="3200" b="0"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200" dirty="0">
                <a:latin typeface="Calibri"/>
                <a:ea typeface="Calibri"/>
                <a:cs typeface="Calibri"/>
                <a:sym typeface="Calibri"/>
              </a:rPr>
              <a:t>Com os bispos.</a:t>
            </a:r>
            <a:endParaRPr sz="3200" b="0" i="0" u="none" strike="noStrike" cap="none" dirty="0">
              <a:solidFill>
                <a:srgbClr val="000000"/>
              </a:solidFill>
              <a:latin typeface="Calibri"/>
              <a:ea typeface="Calibri"/>
              <a:cs typeface="Calibri"/>
              <a:sym typeface="Calibri"/>
            </a:endParaRPr>
          </a:p>
        </p:txBody>
      </p:sp>
      <p:pic>
        <p:nvPicPr>
          <p:cNvPr id="234" name="Google Shape;234;p45"/>
          <p:cNvPicPr preferRelativeResize="0"/>
          <p:nvPr/>
        </p:nvPicPr>
        <p:blipFill rotWithShape="1">
          <a:blip r:embed="rId3">
            <a:alphaModFix/>
          </a:blip>
          <a:srcRect/>
          <a:stretch/>
        </p:blipFill>
        <p:spPr>
          <a:xfrm>
            <a:off x="2860430" y="386862"/>
            <a:ext cx="3763107" cy="78351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32"/>
        <p:cNvGrpSpPr/>
        <p:nvPr/>
      </p:nvGrpSpPr>
      <p:grpSpPr>
        <a:xfrm>
          <a:off x="0" y="0"/>
          <a:ext cx="0" cy="0"/>
          <a:chOff x="0" y="0"/>
          <a:chExt cx="0" cy="0"/>
        </a:xfrm>
      </p:grpSpPr>
      <p:sp>
        <p:nvSpPr>
          <p:cNvPr id="233" name="Google Shape;233;p45"/>
          <p:cNvSpPr txBox="1"/>
          <p:nvPr/>
        </p:nvSpPr>
        <p:spPr>
          <a:xfrm>
            <a:off x="436350" y="1170375"/>
            <a:ext cx="8271300" cy="3586263"/>
          </a:xfrm>
          <a:prstGeom prst="rect">
            <a:avLst/>
          </a:prstGeom>
          <a:noFill/>
          <a:ln>
            <a:noFill/>
          </a:ln>
        </p:spPr>
        <p:txBody>
          <a:bodyPr spcFirstLastPara="1" wrap="square" lIns="68400" tIns="34200" rIns="68400" bIns="34200" anchor="t" anchorCtr="0">
            <a:noAutofit/>
          </a:bodyPr>
          <a:lstStyle/>
          <a:p>
            <a:pPr marL="0" marR="0" lvl="0" indent="0" algn="just" rtl="0">
              <a:lnSpc>
                <a:spcPct val="90000"/>
              </a:lnSpc>
              <a:spcBef>
                <a:spcPts val="751"/>
              </a:spcBef>
              <a:spcAft>
                <a:spcPts val="0"/>
              </a:spcAft>
              <a:buClr>
                <a:srgbClr val="000000"/>
              </a:buClr>
              <a:buSzPts val="1200"/>
              <a:buFont typeface="Arial"/>
              <a:buNone/>
            </a:pPr>
            <a:r>
              <a:rPr lang="pt-BR" sz="3600" b="1" dirty="0">
                <a:latin typeface="Calibri"/>
                <a:ea typeface="Calibri"/>
                <a:cs typeface="Calibri"/>
                <a:sym typeface="Calibri"/>
              </a:rPr>
              <a:t>O </a:t>
            </a:r>
            <a:r>
              <a:rPr lang="pt-BR" sz="3600" b="1" i="1" dirty="0">
                <a:latin typeface="Calibri"/>
                <a:ea typeface="Calibri"/>
                <a:cs typeface="Calibri"/>
                <a:sym typeface="Calibri"/>
              </a:rPr>
              <a:t>En passant </a:t>
            </a:r>
            <a:r>
              <a:rPr lang="pt-BR" sz="3600" b="1" dirty="0">
                <a:latin typeface="Calibri"/>
                <a:ea typeface="Calibri"/>
                <a:cs typeface="Calibri"/>
                <a:sym typeface="Calibri"/>
              </a:rPr>
              <a:t>pode ser aplicado... </a:t>
            </a:r>
            <a:endParaRPr sz="3600" b="1"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751"/>
              </a:spcBef>
              <a:spcAft>
                <a:spcPts val="0"/>
              </a:spcAft>
              <a:buClr>
                <a:srgbClr val="000000"/>
              </a:buClr>
              <a:buSzPts val="3200"/>
              <a:buFont typeface="Arial"/>
              <a:buAutoNum type="alphaLcParenR"/>
            </a:pPr>
            <a:r>
              <a:rPr lang="pt-BR" sz="3200" dirty="0">
                <a:latin typeface="Calibri"/>
                <a:ea typeface="Calibri"/>
                <a:cs typeface="Calibri"/>
                <a:sym typeface="Calibri"/>
              </a:rPr>
              <a:t>Com qualquer peça do jogo.</a:t>
            </a:r>
            <a:endParaRPr sz="3200" b="0"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300" b="1" dirty="0">
                <a:solidFill>
                  <a:srgbClr val="FF0000"/>
                </a:solidFill>
                <a:latin typeface="Calibri"/>
                <a:ea typeface="Calibri"/>
                <a:cs typeface="Calibri"/>
                <a:sym typeface="Calibri"/>
              </a:rPr>
              <a:t>Com o peão adversário avançando duas casas no seu primeiro movimento.</a:t>
            </a:r>
            <a:r>
              <a:rPr lang="pt-BR" sz="3200" b="1" dirty="0">
                <a:solidFill>
                  <a:srgbClr val="FF0000"/>
                </a:solidFill>
                <a:latin typeface="Calibri"/>
                <a:ea typeface="Calibri"/>
                <a:cs typeface="Calibri"/>
                <a:sym typeface="Calibri"/>
              </a:rPr>
              <a:t> </a:t>
            </a:r>
            <a:endParaRPr sz="3200" b="1" i="0" u="none" strike="noStrike" cap="none" dirty="0">
              <a:solidFill>
                <a:srgbClr val="FF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200" dirty="0">
                <a:latin typeface="Calibri"/>
                <a:ea typeface="Calibri"/>
                <a:cs typeface="Calibri"/>
                <a:sym typeface="Calibri"/>
              </a:rPr>
              <a:t>Com as torres.</a:t>
            </a:r>
            <a:endParaRPr sz="3200" b="0"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200" dirty="0">
                <a:latin typeface="Calibri"/>
                <a:ea typeface="Calibri"/>
                <a:cs typeface="Calibri"/>
                <a:sym typeface="Calibri"/>
              </a:rPr>
              <a:t>Com os bispos.</a:t>
            </a:r>
            <a:endParaRPr sz="3200" b="0" i="0" u="none" strike="noStrike" cap="none" dirty="0">
              <a:solidFill>
                <a:srgbClr val="000000"/>
              </a:solidFill>
              <a:latin typeface="Calibri"/>
              <a:ea typeface="Calibri"/>
              <a:cs typeface="Calibri"/>
              <a:sym typeface="Calibri"/>
            </a:endParaRPr>
          </a:p>
        </p:txBody>
      </p:sp>
      <p:pic>
        <p:nvPicPr>
          <p:cNvPr id="234" name="Google Shape;234;p45"/>
          <p:cNvPicPr preferRelativeResize="0"/>
          <p:nvPr/>
        </p:nvPicPr>
        <p:blipFill rotWithShape="1">
          <a:blip r:embed="rId3">
            <a:alphaModFix/>
          </a:blip>
          <a:srcRect/>
          <a:stretch/>
        </p:blipFill>
        <p:spPr>
          <a:xfrm>
            <a:off x="2860430" y="386862"/>
            <a:ext cx="3763107" cy="783513"/>
          </a:xfrm>
          <a:prstGeom prst="rect">
            <a:avLst/>
          </a:prstGeom>
          <a:noFill/>
          <a:ln>
            <a:noFill/>
          </a:ln>
        </p:spPr>
      </p:pic>
    </p:spTree>
    <p:extLst>
      <p:ext uri="{BB962C8B-B14F-4D97-AF65-F5344CB8AC3E}">
        <p14:creationId xmlns:p14="http://schemas.microsoft.com/office/powerpoint/2010/main" val="1615451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Google Shape;165;p34"/>
          <p:cNvSpPr txBox="1"/>
          <p:nvPr/>
        </p:nvSpPr>
        <p:spPr>
          <a:xfrm>
            <a:off x="412124" y="1154974"/>
            <a:ext cx="8319752" cy="3422915"/>
          </a:xfrm>
          <a:prstGeom prst="rect">
            <a:avLst/>
          </a:prstGeom>
          <a:noFill/>
          <a:ln>
            <a:noFill/>
          </a:ln>
        </p:spPr>
        <p:txBody>
          <a:bodyPr spcFirstLastPara="1" wrap="square" lIns="68400" tIns="34200" rIns="68400" bIns="34200" anchor="t" anchorCtr="0">
            <a:noAutofit/>
          </a:bodyPr>
          <a:lstStyle/>
          <a:p>
            <a:pPr marL="457200" lvl="0" indent="-457200" algn="ctr">
              <a:buClr>
                <a:schemeClr val="dk1"/>
              </a:buClr>
              <a:buSzPct val="100000"/>
              <a:buFont typeface="Wingdings" panose="05000000000000000000" pitchFamily="2" charset="2"/>
              <a:buChar char="ü"/>
            </a:pPr>
            <a:r>
              <a:rPr lang="pt-BR" sz="3200" dirty="0">
                <a:solidFill>
                  <a:srgbClr val="212529"/>
                </a:solidFill>
                <a:highlight>
                  <a:srgbClr val="FFFFFF"/>
                </a:highlight>
                <a:latin typeface="Calibri"/>
                <a:ea typeface="Calibri"/>
                <a:cs typeface="Calibri"/>
                <a:sym typeface="Calibri"/>
              </a:rPr>
              <a:t>Quando o peão chegar ao outro lado do tabuleiro ele não pode se mover mais, uma vez que ele deve sempre mover-se para frente e não para trás. O peão então se torna (é “promovido”) uma rainha, torre, bispo ou cavalo. </a:t>
            </a:r>
          </a:p>
        </p:txBody>
      </p:sp>
      <p:sp>
        <p:nvSpPr>
          <p:cNvPr id="166" name="Google Shape;166;p34"/>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
        <p:nvSpPr>
          <p:cNvPr id="5" name="Google Shape;138;g8636a89e56_0_1">
            <a:extLst>
              <a:ext uri="{FF2B5EF4-FFF2-40B4-BE49-F238E27FC236}">
                <a16:creationId xmlns:a16="http://schemas.microsoft.com/office/drawing/2014/main" id="{FEB288F9-006C-4491-88B4-ABBC4E591CFE}"/>
              </a:ext>
            </a:extLst>
          </p:cNvPr>
          <p:cNvSpPr/>
          <p:nvPr/>
        </p:nvSpPr>
        <p:spPr>
          <a:xfrm>
            <a:off x="2479183" y="374123"/>
            <a:ext cx="5580846" cy="780851"/>
          </a:xfrm>
          <a:prstGeom prst="rect">
            <a:avLst/>
          </a:prstGeom>
          <a:noFill/>
          <a:ln>
            <a:noFill/>
          </a:ln>
        </p:spPr>
        <p:txBody>
          <a:bodyPr spcFirstLastPara="1" wrap="square" lIns="91425" tIns="45700" rIns="91425" bIns="45700" anchor="b" anchorCtr="0">
            <a:noAutofit/>
          </a:bodyPr>
          <a:lstStyle/>
          <a:p>
            <a:pPr lvl="0" algn="ctr">
              <a:lnSpc>
                <a:spcPct val="150000"/>
              </a:lnSpc>
              <a:spcBef>
                <a:spcPts val="1400"/>
              </a:spcBef>
              <a:buClr>
                <a:schemeClr val="dk1"/>
              </a:buClr>
              <a:buSzPts val="1100"/>
            </a:pPr>
            <a:r>
              <a:rPr lang="pt-BR" sz="4000" b="1" dirty="0">
                <a:solidFill>
                  <a:schemeClr val="tx1"/>
                </a:solidFill>
                <a:highlight>
                  <a:srgbClr val="FFFFFF"/>
                </a:highlight>
                <a:latin typeface="Calibri"/>
                <a:ea typeface="Calibri"/>
                <a:cs typeface="Calibri"/>
                <a:sym typeface="Calibri"/>
              </a:rPr>
              <a:t>PROMOÇÃO DO PEÃO</a:t>
            </a:r>
          </a:p>
        </p:txBody>
      </p:sp>
    </p:spTree>
    <p:extLst>
      <p:ext uri="{BB962C8B-B14F-4D97-AF65-F5344CB8AC3E}">
        <p14:creationId xmlns:p14="http://schemas.microsoft.com/office/powerpoint/2010/main" val="55422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Google Shape;165;p34"/>
          <p:cNvSpPr txBox="1"/>
          <p:nvPr/>
        </p:nvSpPr>
        <p:spPr>
          <a:xfrm>
            <a:off x="412124" y="1154974"/>
            <a:ext cx="8319752" cy="3422915"/>
          </a:xfrm>
          <a:prstGeom prst="rect">
            <a:avLst/>
          </a:prstGeom>
          <a:noFill/>
          <a:ln>
            <a:noFill/>
          </a:ln>
        </p:spPr>
        <p:txBody>
          <a:bodyPr spcFirstLastPara="1" wrap="square" lIns="68400" tIns="34200" rIns="68400" bIns="34200" anchor="t" anchorCtr="0">
            <a:noAutofit/>
          </a:bodyPr>
          <a:lstStyle/>
          <a:p>
            <a:pPr marL="457200" lvl="0" indent="-457200" algn="ctr">
              <a:buClr>
                <a:schemeClr val="dk1"/>
              </a:buClr>
              <a:buSzPct val="100000"/>
              <a:buFont typeface="Wingdings" panose="05000000000000000000" pitchFamily="2" charset="2"/>
              <a:buChar char="ü"/>
            </a:pPr>
            <a:r>
              <a:rPr lang="pt-BR" sz="3200" dirty="0">
                <a:solidFill>
                  <a:schemeClr val="tx1"/>
                </a:solidFill>
                <a:highlight>
                  <a:srgbClr val="FFFFFF"/>
                </a:highlight>
                <a:latin typeface="Calibri"/>
                <a:ea typeface="Calibri"/>
                <a:cs typeface="Calibri"/>
                <a:sym typeface="Calibri"/>
              </a:rPr>
              <a:t>Esta promoção ocorre como parte do movimento. Normalmente a peça escolhida é a rainha. </a:t>
            </a:r>
          </a:p>
          <a:p>
            <a:pPr marL="457200" indent="-457200" algn="ctr">
              <a:buClr>
                <a:schemeClr val="dk1"/>
              </a:buClr>
              <a:buSzPct val="100000"/>
              <a:buFont typeface="Wingdings" panose="05000000000000000000" pitchFamily="2" charset="2"/>
              <a:buChar char="ü"/>
            </a:pPr>
            <a:r>
              <a:rPr lang="pt-BR" sz="3200" dirty="0">
                <a:solidFill>
                  <a:schemeClr val="tx1"/>
                </a:solidFill>
                <a:highlight>
                  <a:srgbClr val="FFFFFF"/>
                </a:highlight>
                <a:latin typeface="Calibri"/>
                <a:ea typeface="Calibri"/>
                <a:cs typeface="Calibri"/>
                <a:sym typeface="Calibri"/>
              </a:rPr>
              <a:t>As outras peças podem algumas vezes ser escolhidas, se seus movimentos ajudarem a fazer um xeque mate, frequentemente denominando isso de “em promoção”. </a:t>
            </a:r>
          </a:p>
          <a:p>
            <a:pPr marL="457200" lvl="0" indent="-457200" algn="ctr">
              <a:buClr>
                <a:schemeClr val="dk1"/>
              </a:buClr>
              <a:buSzPct val="100000"/>
              <a:buFont typeface="Wingdings" panose="05000000000000000000" pitchFamily="2" charset="2"/>
              <a:buChar char="ü"/>
            </a:pPr>
            <a:endParaRPr lang="pt-BR" sz="3200" dirty="0">
              <a:solidFill>
                <a:srgbClr val="212529"/>
              </a:solidFill>
              <a:highlight>
                <a:srgbClr val="FFFFFF"/>
              </a:highlight>
              <a:latin typeface="Calibri"/>
              <a:ea typeface="Calibri"/>
              <a:cs typeface="Calibri"/>
              <a:sym typeface="Calibri"/>
            </a:endParaRPr>
          </a:p>
        </p:txBody>
      </p:sp>
      <p:sp>
        <p:nvSpPr>
          <p:cNvPr id="166" name="Google Shape;166;p34"/>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
        <p:nvSpPr>
          <p:cNvPr id="5" name="Google Shape;138;g8636a89e56_0_1">
            <a:extLst>
              <a:ext uri="{FF2B5EF4-FFF2-40B4-BE49-F238E27FC236}">
                <a16:creationId xmlns:a16="http://schemas.microsoft.com/office/drawing/2014/main" id="{FEB288F9-006C-4491-88B4-ABBC4E591CFE}"/>
              </a:ext>
            </a:extLst>
          </p:cNvPr>
          <p:cNvSpPr/>
          <p:nvPr/>
        </p:nvSpPr>
        <p:spPr>
          <a:xfrm>
            <a:off x="2479183" y="374123"/>
            <a:ext cx="5580846" cy="780851"/>
          </a:xfrm>
          <a:prstGeom prst="rect">
            <a:avLst/>
          </a:prstGeom>
          <a:noFill/>
          <a:ln>
            <a:noFill/>
          </a:ln>
        </p:spPr>
        <p:txBody>
          <a:bodyPr spcFirstLastPara="1" wrap="square" lIns="91425" tIns="45700" rIns="91425" bIns="45700" anchor="b" anchorCtr="0">
            <a:noAutofit/>
          </a:bodyPr>
          <a:lstStyle/>
          <a:p>
            <a:pPr lvl="0" algn="ctr">
              <a:lnSpc>
                <a:spcPct val="150000"/>
              </a:lnSpc>
              <a:spcBef>
                <a:spcPts val="1400"/>
              </a:spcBef>
              <a:buClr>
                <a:schemeClr val="dk1"/>
              </a:buClr>
              <a:buSzPts val="1100"/>
            </a:pPr>
            <a:r>
              <a:rPr lang="pt-BR" sz="4000" b="1" dirty="0">
                <a:solidFill>
                  <a:schemeClr val="tx1"/>
                </a:solidFill>
                <a:highlight>
                  <a:srgbClr val="FFFFFF"/>
                </a:highlight>
                <a:latin typeface="Calibri"/>
                <a:ea typeface="Calibri"/>
                <a:cs typeface="Calibri"/>
                <a:sym typeface="Calibri"/>
              </a:rPr>
              <a:t>PROMOÇÃO DO PEÃO</a:t>
            </a:r>
          </a:p>
        </p:txBody>
      </p:sp>
    </p:spTree>
    <p:extLst>
      <p:ext uri="{BB962C8B-B14F-4D97-AF65-F5344CB8AC3E}">
        <p14:creationId xmlns:p14="http://schemas.microsoft.com/office/powerpoint/2010/main" val="2807947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Google Shape;165;p34"/>
          <p:cNvSpPr txBox="1"/>
          <p:nvPr/>
        </p:nvSpPr>
        <p:spPr>
          <a:xfrm>
            <a:off x="412124" y="1154974"/>
            <a:ext cx="8319752" cy="3422915"/>
          </a:xfrm>
          <a:prstGeom prst="rect">
            <a:avLst/>
          </a:prstGeom>
          <a:noFill/>
          <a:ln>
            <a:noFill/>
          </a:ln>
        </p:spPr>
        <p:txBody>
          <a:bodyPr spcFirstLastPara="1" wrap="square" lIns="68400" tIns="34200" rIns="68400" bIns="34200" anchor="t" anchorCtr="0">
            <a:noAutofit/>
          </a:bodyPr>
          <a:lstStyle/>
          <a:p>
            <a:pPr marL="457200" lvl="0" indent="-457200" algn="ctr">
              <a:buClr>
                <a:schemeClr val="dk1"/>
              </a:buClr>
              <a:buSzPct val="100000"/>
              <a:buFont typeface="Wingdings" panose="05000000000000000000" pitchFamily="2" charset="2"/>
              <a:buChar char="ü"/>
            </a:pPr>
            <a:r>
              <a:rPr lang="pt-BR" sz="3200" dirty="0">
                <a:solidFill>
                  <a:schemeClr val="tx1"/>
                </a:solidFill>
                <a:highlight>
                  <a:srgbClr val="FFFFFF"/>
                </a:highlight>
                <a:latin typeface="Calibri"/>
                <a:ea typeface="Calibri"/>
                <a:cs typeface="Calibri"/>
                <a:sym typeface="Calibri"/>
              </a:rPr>
              <a:t>O peão pode se tornar qualquer peça, mesmo que esta peça já esteja no tabuleiro. Assim, você pode possuir duas rainhas ou três torres, bispos ou cavalos no jogo ao mesmo tempo. </a:t>
            </a:r>
          </a:p>
        </p:txBody>
      </p:sp>
      <p:sp>
        <p:nvSpPr>
          <p:cNvPr id="166" name="Google Shape;166;p34"/>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
        <p:nvSpPr>
          <p:cNvPr id="5" name="Google Shape;138;g8636a89e56_0_1">
            <a:extLst>
              <a:ext uri="{FF2B5EF4-FFF2-40B4-BE49-F238E27FC236}">
                <a16:creationId xmlns:a16="http://schemas.microsoft.com/office/drawing/2014/main" id="{FEB288F9-006C-4491-88B4-ABBC4E591CFE}"/>
              </a:ext>
            </a:extLst>
          </p:cNvPr>
          <p:cNvSpPr/>
          <p:nvPr/>
        </p:nvSpPr>
        <p:spPr>
          <a:xfrm>
            <a:off x="2479183" y="374123"/>
            <a:ext cx="5580846" cy="780851"/>
          </a:xfrm>
          <a:prstGeom prst="rect">
            <a:avLst/>
          </a:prstGeom>
          <a:noFill/>
          <a:ln>
            <a:noFill/>
          </a:ln>
        </p:spPr>
        <p:txBody>
          <a:bodyPr spcFirstLastPara="1" wrap="square" lIns="91425" tIns="45700" rIns="91425" bIns="45700" anchor="b" anchorCtr="0">
            <a:noAutofit/>
          </a:bodyPr>
          <a:lstStyle/>
          <a:p>
            <a:pPr lvl="0" algn="ctr">
              <a:lnSpc>
                <a:spcPct val="150000"/>
              </a:lnSpc>
              <a:spcBef>
                <a:spcPts val="1400"/>
              </a:spcBef>
              <a:buClr>
                <a:schemeClr val="dk1"/>
              </a:buClr>
              <a:buSzPts val="1100"/>
            </a:pPr>
            <a:r>
              <a:rPr lang="pt-BR" sz="4000" b="1" dirty="0">
                <a:solidFill>
                  <a:schemeClr val="tx1"/>
                </a:solidFill>
                <a:highlight>
                  <a:srgbClr val="FFFFFF"/>
                </a:highlight>
                <a:latin typeface="Calibri"/>
                <a:ea typeface="Calibri"/>
                <a:cs typeface="Calibri"/>
                <a:sym typeface="Calibri"/>
              </a:rPr>
              <a:t>PROMOÇÃO DO PEÃO</a:t>
            </a:r>
          </a:p>
        </p:txBody>
      </p:sp>
    </p:spTree>
    <p:extLst>
      <p:ext uri="{BB962C8B-B14F-4D97-AF65-F5344CB8AC3E}">
        <p14:creationId xmlns:p14="http://schemas.microsoft.com/office/powerpoint/2010/main" val="2256487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54"/>
        <p:cNvGrpSpPr/>
        <p:nvPr/>
      </p:nvGrpSpPr>
      <p:grpSpPr>
        <a:xfrm>
          <a:off x="0" y="0"/>
          <a:ext cx="0" cy="0"/>
          <a:chOff x="0" y="0"/>
          <a:chExt cx="0" cy="0"/>
        </a:xfrm>
      </p:grpSpPr>
      <p:sp>
        <p:nvSpPr>
          <p:cNvPr id="255" name="Google Shape;255;p49"/>
          <p:cNvSpPr txBox="1"/>
          <p:nvPr/>
        </p:nvSpPr>
        <p:spPr>
          <a:xfrm>
            <a:off x="436350" y="214875"/>
            <a:ext cx="8271300" cy="4623000"/>
          </a:xfrm>
          <a:prstGeom prst="rect">
            <a:avLst/>
          </a:prstGeom>
          <a:noFill/>
          <a:ln>
            <a:noFill/>
          </a:ln>
        </p:spPr>
        <p:txBody>
          <a:bodyPr spcFirstLastPara="1" wrap="square" lIns="68400" tIns="34200" rIns="68400" bIns="34200" anchor="t" anchorCtr="0">
            <a:noAutofit/>
          </a:bodyPr>
          <a:lstStyle/>
          <a:p>
            <a:pPr marL="0" lvl="0" indent="0" algn="ctr" rtl="0">
              <a:lnSpc>
                <a:spcPct val="115000"/>
              </a:lnSpc>
              <a:spcBef>
                <a:spcPts val="1200"/>
              </a:spcBef>
              <a:spcAft>
                <a:spcPts val="0"/>
              </a:spcAft>
              <a:buNone/>
            </a:pPr>
            <a:endParaRPr/>
          </a:p>
          <a:p>
            <a:pPr marL="0" lvl="0" indent="0" algn="ctr" rtl="0">
              <a:lnSpc>
                <a:spcPct val="115000"/>
              </a:lnSpc>
              <a:spcBef>
                <a:spcPts val="1200"/>
              </a:spcBef>
              <a:spcAft>
                <a:spcPts val="0"/>
              </a:spcAft>
              <a:buNone/>
            </a:pPr>
            <a:endParaRPr/>
          </a:p>
          <a:p>
            <a:pPr marL="0" lvl="0" indent="0" algn="ctr" rtl="0">
              <a:lnSpc>
                <a:spcPct val="115000"/>
              </a:lnSpc>
              <a:spcBef>
                <a:spcPts val="1200"/>
              </a:spcBef>
              <a:spcAft>
                <a:spcPts val="0"/>
              </a:spcAft>
              <a:buNone/>
            </a:pPr>
            <a:endParaRPr/>
          </a:p>
          <a:p>
            <a:pPr marL="0" lvl="0" indent="0" algn="ctr" rtl="0">
              <a:lnSpc>
                <a:spcPct val="115000"/>
              </a:lnSpc>
              <a:spcBef>
                <a:spcPts val="1200"/>
              </a:spcBef>
              <a:spcAft>
                <a:spcPts val="0"/>
              </a:spcAft>
              <a:buNone/>
            </a:pPr>
            <a:endParaRPr/>
          </a:p>
          <a:p>
            <a:pPr marL="0" lvl="0" indent="0" algn="ctr" rtl="0">
              <a:lnSpc>
                <a:spcPct val="115000"/>
              </a:lnSpc>
              <a:spcBef>
                <a:spcPts val="1200"/>
              </a:spcBef>
              <a:spcAft>
                <a:spcPts val="0"/>
              </a:spcAft>
              <a:buNone/>
            </a:pPr>
            <a:endParaRPr/>
          </a:p>
          <a:p>
            <a:pPr marL="0" lvl="0" indent="0" algn="ctr" rtl="0">
              <a:lnSpc>
                <a:spcPct val="115000"/>
              </a:lnSpc>
              <a:spcBef>
                <a:spcPts val="1200"/>
              </a:spcBef>
              <a:spcAft>
                <a:spcPts val="0"/>
              </a:spcAft>
              <a:buNone/>
            </a:pPr>
            <a:endParaRPr/>
          </a:p>
          <a:p>
            <a:pPr marL="0" lvl="0" indent="0" algn="ctr" rtl="0">
              <a:lnSpc>
                <a:spcPct val="115000"/>
              </a:lnSpc>
              <a:spcBef>
                <a:spcPts val="1200"/>
              </a:spcBef>
              <a:spcAft>
                <a:spcPts val="0"/>
              </a:spcAft>
              <a:buNone/>
            </a:pPr>
            <a:endParaRPr/>
          </a:p>
          <a:p>
            <a:pPr marL="0" lvl="0" indent="0" algn="ctr" rtl="0">
              <a:lnSpc>
                <a:spcPct val="115000"/>
              </a:lnSpc>
              <a:spcBef>
                <a:spcPts val="1200"/>
              </a:spcBef>
              <a:spcAft>
                <a:spcPts val="0"/>
              </a:spcAft>
              <a:buNone/>
            </a:pPr>
            <a:endParaRPr/>
          </a:p>
          <a:p>
            <a:pPr marL="0" lvl="0" indent="0" algn="ctr" rtl="0">
              <a:lnSpc>
                <a:spcPct val="115000"/>
              </a:lnSpc>
              <a:spcBef>
                <a:spcPts val="1200"/>
              </a:spcBef>
              <a:spcAft>
                <a:spcPts val="0"/>
              </a:spcAft>
              <a:buNone/>
            </a:pPr>
            <a:endParaRPr/>
          </a:p>
          <a:p>
            <a:pPr marL="0" lvl="0" indent="0" algn="ctr" rtl="0">
              <a:lnSpc>
                <a:spcPct val="115000"/>
              </a:lnSpc>
              <a:spcBef>
                <a:spcPts val="1200"/>
              </a:spcBef>
              <a:spcAft>
                <a:spcPts val="0"/>
              </a:spcAft>
              <a:buNone/>
            </a:pPr>
            <a:endParaRPr/>
          </a:p>
          <a:p>
            <a:pPr marL="0" lvl="0" indent="0" algn="ctr" rtl="0">
              <a:lnSpc>
                <a:spcPct val="115000"/>
              </a:lnSpc>
              <a:spcBef>
                <a:spcPts val="1200"/>
              </a:spcBef>
              <a:spcAft>
                <a:spcPts val="1200"/>
              </a:spcAft>
              <a:buNone/>
            </a:pPr>
            <a:r>
              <a:rPr lang="pt-BR" sz="1100" u="sng">
                <a:solidFill>
                  <a:schemeClr val="hlink"/>
                </a:solidFill>
                <a:hlinkClick r:id="rId3"/>
              </a:rPr>
              <a:t>http://dxpebas.blogspot.com/2011/07/movimentos-do-peao.html?m=1</a:t>
            </a:r>
            <a:endParaRPr sz="2700">
              <a:solidFill>
                <a:srgbClr val="212529"/>
              </a:solidFill>
              <a:highlight>
                <a:srgbClr val="FFFFFF"/>
              </a:highlight>
              <a:latin typeface="Calibri"/>
              <a:ea typeface="Calibri"/>
              <a:cs typeface="Calibri"/>
              <a:sym typeface="Calibri"/>
            </a:endParaRPr>
          </a:p>
        </p:txBody>
      </p:sp>
      <p:pic>
        <p:nvPicPr>
          <p:cNvPr id="256" name="Google Shape;256;p49"/>
          <p:cNvPicPr preferRelativeResize="0"/>
          <p:nvPr/>
        </p:nvPicPr>
        <p:blipFill>
          <a:blip r:embed="rId4">
            <a:alphaModFix/>
          </a:blip>
          <a:stretch>
            <a:fillRect/>
          </a:stretch>
        </p:blipFill>
        <p:spPr>
          <a:xfrm>
            <a:off x="3008200" y="564050"/>
            <a:ext cx="3182800" cy="37111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60"/>
        <p:cNvGrpSpPr/>
        <p:nvPr/>
      </p:nvGrpSpPr>
      <p:grpSpPr>
        <a:xfrm>
          <a:off x="0" y="0"/>
          <a:ext cx="0" cy="0"/>
          <a:chOff x="0" y="0"/>
          <a:chExt cx="0" cy="0"/>
        </a:xfrm>
      </p:grpSpPr>
      <p:sp>
        <p:nvSpPr>
          <p:cNvPr id="261" name="Google Shape;261;p50"/>
          <p:cNvSpPr txBox="1"/>
          <p:nvPr/>
        </p:nvSpPr>
        <p:spPr>
          <a:xfrm>
            <a:off x="436350" y="1170375"/>
            <a:ext cx="8271300" cy="3667500"/>
          </a:xfrm>
          <a:prstGeom prst="rect">
            <a:avLst/>
          </a:prstGeom>
          <a:noFill/>
          <a:ln>
            <a:noFill/>
          </a:ln>
        </p:spPr>
        <p:txBody>
          <a:bodyPr spcFirstLastPara="1" wrap="square" lIns="68400" tIns="34200" rIns="68400" bIns="34200" anchor="t" anchorCtr="0">
            <a:noAutofit/>
          </a:bodyPr>
          <a:lstStyle/>
          <a:p>
            <a:pPr marL="0" marR="0" lvl="0" indent="0" algn="just" rtl="0">
              <a:lnSpc>
                <a:spcPct val="90000"/>
              </a:lnSpc>
              <a:spcBef>
                <a:spcPts val="751"/>
              </a:spcBef>
              <a:spcAft>
                <a:spcPts val="0"/>
              </a:spcAft>
              <a:buClr>
                <a:srgbClr val="000000"/>
              </a:buClr>
              <a:buSzPts val="1200"/>
              <a:buFont typeface="Arial"/>
              <a:buNone/>
            </a:pPr>
            <a:r>
              <a:rPr lang="pt-BR" sz="3600" b="1" dirty="0">
                <a:latin typeface="Calibri"/>
                <a:ea typeface="Calibri"/>
                <a:cs typeface="Calibri"/>
                <a:sym typeface="Calibri"/>
              </a:rPr>
              <a:t>As jogadas especiais...</a:t>
            </a:r>
            <a:endParaRPr sz="3600" b="1"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751"/>
              </a:spcBef>
              <a:spcAft>
                <a:spcPts val="0"/>
              </a:spcAft>
              <a:buClr>
                <a:srgbClr val="000000"/>
              </a:buClr>
              <a:buSzPts val="3200"/>
              <a:buFont typeface="Arial"/>
              <a:buAutoNum type="alphaLcParenR"/>
            </a:pPr>
            <a:r>
              <a:rPr lang="pt-BR" sz="3200" dirty="0">
                <a:latin typeface="Calibri"/>
                <a:ea typeface="Calibri"/>
                <a:cs typeface="Calibri"/>
                <a:sym typeface="Calibri"/>
              </a:rPr>
              <a:t>São apenas para jogadores profissionais.</a:t>
            </a:r>
            <a:endParaRPr sz="3200" b="0"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300" dirty="0">
                <a:solidFill>
                  <a:schemeClr val="dk1"/>
                </a:solidFill>
                <a:latin typeface="Calibri"/>
                <a:ea typeface="Calibri"/>
                <a:cs typeface="Calibri"/>
                <a:sym typeface="Calibri"/>
              </a:rPr>
              <a:t>Acontecem apenas em jogos oficiais.</a:t>
            </a:r>
            <a:endParaRPr sz="3200" b="0"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200" dirty="0">
                <a:latin typeface="Calibri"/>
                <a:ea typeface="Calibri"/>
                <a:cs typeface="Calibri"/>
                <a:sym typeface="Calibri"/>
              </a:rPr>
              <a:t>Qualquer jogador pode aplicar.</a:t>
            </a:r>
            <a:endParaRPr sz="3200" b="0"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200" dirty="0">
                <a:latin typeface="Calibri"/>
                <a:ea typeface="Calibri"/>
                <a:cs typeface="Calibri"/>
                <a:sym typeface="Calibri"/>
              </a:rPr>
              <a:t>Somente as peças brancas podem</a:t>
            </a:r>
          </a:p>
          <a:p>
            <a:pPr marL="541338" marR="0" lvl="0" algn="just" rtl="0">
              <a:lnSpc>
                <a:spcPct val="90000"/>
              </a:lnSpc>
              <a:spcBef>
                <a:spcPts val="0"/>
              </a:spcBef>
              <a:spcAft>
                <a:spcPts val="0"/>
              </a:spcAft>
              <a:buClr>
                <a:srgbClr val="000000"/>
              </a:buClr>
              <a:buSzPts val="3200"/>
            </a:pPr>
            <a:r>
              <a:rPr lang="pt-BR" sz="3200" dirty="0">
                <a:latin typeface="Calibri"/>
                <a:ea typeface="Calibri"/>
                <a:cs typeface="Calibri"/>
                <a:sym typeface="Calibri"/>
              </a:rPr>
              <a:t>fazer a promoção do peão.</a:t>
            </a:r>
            <a:endParaRPr sz="3200" b="0" i="0" u="none" strike="noStrike" cap="none" dirty="0">
              <a:solidFill>
                <a:srgbClr val="000000"/>
              </a:solidFill>
              <a:latin typeface="Calibri"/>
              <a:ea typeface="Calibri"/>
              <a:cs typeface="Calibri"/>
              <a:sym typeface="Calibri"/>
            </a:endParaRPr>
          </a:p>
        </p:txBody>
      </p:sp>
      <p:pic>
        <p:nvPicPr>
          <p:cNvPr id="262" name="Google Shape;262;p50"/>
          <p:cNvPicPr preferRelativeResize="0"/>
          <p:nvPr/>
        </p:nvPicPr>
        <p:blipFill rotWithShape="1">
          <a:blip r:embed="rId3">
            <a:alphaModFix/>
          </a:blip>
          <a:srcRect/>
          <a:stretch/>
        </p:blipFill>
        <p:spPr>
          <a:xfrm>
            <a:off x="2860430" y="386862"/>
            <a:ext cx="3763107" cy="7835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36"/>
        <p:cNvGrpSpPr/>
        <p:nvPr/>
      </p:nvGrpSpPr>
      <p:grpSpPr>
        <a:xfrm>
          <a:off x="0" y="0"/>
          <a:ext cx="0" cy="0"/>
          <a:chOff x="0" y="0"/>
          <a:chExt cx="0" cy="0"/>
        </a:xfrm>
      </p:grpSpPr>
      <p:sp>
        <p:nvSpPr>
          <p:cNvPr id="138" name="Google Shape;138;p30"/>
          <p:cNvSpPr/>
          <p:nvPr/>
        </p:nvSpPr>
        <p:spPr>
          <a:xfrm>
            <a:off x="2843902" y="405012"/>
            <a:ext cx="5118900" cy="10738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r>
              <a:rPr lang="pt-BR" sz="4000" b="1" i="0" u="none" strike="noStrike" cap="none">
                <a:solidFill>
                  <a:schemeClr val="dk1"/>
                </a:solidFill>
                <a:latin typeface="Calibri"/>
                <a:ea typeface="Calibri"/>
                <a:cs typeface="Calibri"/>
                <a:sym typeface="Calibri"/>
              </a:rPr>
              <a:t>E HOJE VAMOS FALAR     SOBRE...</a:t>
            </a:r>
            <a:endParaRPr sz="4000" b="1" i="0" u="none" strike="noStrike" cap="none">
              <a:solidFill>
                <a:schemeClr val="dk1"/>
              </a:solidFill>
              <a:latin typeface="Calibri"/>
              <a:ea typeface="Calibri"/>
              <a:cs typeface="Calibri"/>
              <a:sym typeface="Calibri"/>
            </a:endParaRPr>
          </a:p>
        </p:txBody>
      </p:sp>
      <p:sp>
        <p:nvSpPr>
          <p:cNvPr id="139" name="Google Shape;139;p30"/>
          <p:cNvSpPr/>
          <p:nvPr/>
        </p:nvSpPr>
        <p:spPr>
          <a:xfrm>
            <a:off x="360982" y="1478844"/>
            <a:ext cx="4572262" cy="2810934"/>
          </a:xfrm>
          <a:prstGeom prst="roundRect">
            <a:avLst>
              <a:gd name="adj" fmla="val 16667"/>
            </a:avLst>
          </a:prstGeom>
          <a:ln/>
        </p:spPr>
        <p:style>
          <a:lnRef idx="1">
            <a:schemeClr val="accent3"/>
          </a:lnRef>
          <a:fillRef idx="3">
            <a:schemeClr val="accent3"/>
          </a:fillRef>
          <a:effectRef idx="2">
            <a:schemeClr val="accent3"/>
          </a:effectRef>
          <a:fontRef idx="minor">
            <a:schemeClr val="lt1"/>
          </a:fontRef>
        </p:style>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pt-BR" sz="3600" b="1" dirty="0">
                <a:solidFill>
                  <a:schemeClr val="dk1"/>
                </a:solidFill>
                <a:latin typeface="Calibri"/>
                <a:ea typeface="Calibri"/>
                <a:cs typeface="Calibri"/>
                <a:sym typeface="Calibri"/>
              </a:rPr>
              <a:t>Movimentos especiais</a:t>
            </a:r>
            <a:r>
              <a:rPr lang="pt-BR" sz="3600" b="1" i="0" u="none" strike="noStrike" cap="none" dirty="0">
                <a:solidFill>
                  <a:schemeClr val="dk1"/>
                </a:solidFill>
                <a:latin typeface="Calibri"/>
                <a:ea typeface="Calibri"/>
                <a:cs typeface="Calibri"/>
                <a:sym typeface="Calibri"/>
              </a:rPr>
              <a:t>:</a:t>
            </a:r>
            <a:endParaRPr dirty="0"/>
          </a:p>
          <a:p>
            <a:pPr marL="361950" marR="0" lvl="0" indent="-361950" algn="ctr" rtl="0">
              <a:lnSpc>
                <a:spcPct val="90000"/>
              </a:lnSpc>
              <a:spcBef>
                <a:spcPts val="0"/>
              </a:spcBef>
              <a:spcAft>
                <a:spcPts val="0"/>
              </a:spcAft>
              <a:buClr>
                <a:srgbClr val="000000"/>
              </a:buClr>
              <a:buSzPts val="3600"/>
              <a:buFont typeface="Arial"/>
              <a:buChar char="•"/>
            </a:pPr>
            <a:r>
              <a:rPr lang="pt-BR" sz="3600" dirty="0">
                <a:solidFill>
                  <a:schemeClr val="dk1"/>
                </a:solidFill>
                <a:latin typeface="Calibri"/>
                <a:ea typeface="Calibri"/>
                <a:cs typeface="Calibri"/>
                <a:sym typeface="Calibri"/>
              </a:rPr>
              <a:t>Roque</a:t>
            </a:r>
            <a:r>
              <a:rPr lang="pt-BR" sz="3600" b="0" i="0" u="none" strike="noStrike" cap="none" dirty="0">
                <a:solidFill>
                  <a:schemeClr val="dk1"/>
                </a:solidFill>
                <a:latin typeface="Calibri"/>
                <a:ea typeface="Calibri"/>
                <a:cs typeface="Calibri"/>
                <a:sym typeface="Calibri"/>
              </a:rPr>
              <a:t>.</a:t>
            </a:r>
            <a:endParaRPr dirty="0"/>
          </a:p>
          <a:p>
            <a:pPr marL="361950" marR="0" lvl="0" indent="-361950" algn="ctr" rtl="0">
              <a:lnSpc>
                <a:spcPct val="90000"/>
              </a:lnSpc>
              <a:spcBef>
                <a:spcPts val="0"/>
              </a:spcBef>
              <a:spcAft>
                <a:spcPts val="0"/>
              </a:spcAft>
              <a:buClr>
                <a:srgbClr val="000000"/>
              </a:buClr>
              <a:buSzPts val="3600"/>
              <a:buFont typeface="Arial"/>
              <a:buChar char="•"/>
            </a:pPr>
            <a:r>
              <a:rPr lang="pt-BR" sz="3600" i="1" dirty="0" err="1">
                <a:solidFill>
                  <a:schemeClr val="dk1"/>
                </a:solidFill>
                <a:latin typeface="Calibri"/>
                <a:ea typeface="Calibri"/>
                <a:cs typeface="Calibri"/>
                <a:sym typeface="Calibri"/>
              </a:rPr>
              <a:t>En</a:t>
            </a:r>
            <a:r>
              <a:rPr lang="pt-BR" sz="3600" i="1" dirty="0">
                <a:solidFill>
                  <a:schemeClr val="dk1"/>
                </a:solidFill>
                <a:latin typeface="Calibri"/>
                <a:ea typeface="Calibri"/>
                <a:cs typeface="Calibri"/>
                <a:sym typeface="Calibri"/>
              </a:rPr>
              <a:t> passant</a:t>
            </a:r>
            <a:r>
              <a:rPr lang="pt-BR" sz="3600" b="0" i="0" u="none" strike="noStrike" cap="none" dirty="0">
                <a:solidFill>
                  <a:schemeClr val="dk1"/>
                </a:solidFill>
                <a:latin typeface="Calibri"/>
                <a:ea typeface="Calibri"/>
                <a:cs typeface="Calibri"/>
                <a:sym typeface="Calibri"/>
              </a:rPr>
              <a:t>.</a:t>
            </a:r>
            <a:endParaRPr dirty="0">
              <a:solidFill>
                <a:schemeClr val="dk1"/>
              </a:solidFill>
            </a:endParaRPr>
          </a:p>
          <a:p>
            <a:pPr marL="361950" marR="0" lvl="0" indent="-361950" algn="ctr" rtl="0">
              <a:lnSpc>
                <a:spcPct val="90000"/>
              </a:lnSpc>
              <a:spcBef>
                <a:spcPts val="0"/>
              </a:spcBef>
              <a:spcAft>
                <a:spcPts val="0"/>
              </a:spcAft>
              <a:buClr>
                <a:srgbClr val="000000"/>
              </a:buClr>
              <a:buSzPts val="3600"/>
              <a:buFont typeface="Arial"/>
              <a:buChar char="•"/>
            </a:pPr>
            <a:r>
              <a:rPr lang="pt-BR" sz="3600" dirty="0">
                <a:solidFill>
                  <a:schemeClr val="dk1"/>
                </a:solidFill>
                <a:latin typeface="Calibri"/>
                <a:ea typeface="Calibri"/>
                <a:cs typeface="Calibri"/>
                <a:sym typeface="Calibri"/>
              </a:rPr>
              <a:t>Promoção do peão</a:t>
            </a:r>
            <a:r>
              <a:rPr lang="pt-BR" sz="3600" b="0" i="0" u="none" strike="noStrike" cap="none" dirty="0">
                <a:solidFill>
                  <a:schemeClr val="dk1"/>
                </a:solidFill>
                <a:latin typeface="Calibri"/>
                <a:ea typeface="Calibri"/>
                <a:cs typeface="Calibri"/>
                <a:sym typeface="Calibri"/>
              </a:rPr>
              <a:t>.</a:t>
            </a:r>
            <a:endParaRPr dirty="0"/>
          </a:p>
        </p:txBody>
      </p:sp>
      <p:sp>
        <p:nvSpPr>
          <p:cNvPr id="140" name="Google Shape;140;p30"/>
          <p:cNvSpPr/>
          <p:nvPr/>
        </p:nvSpPr>
        <p:spPr>
          <a:xfrm>
            <a:off x="519712" y="4499515"/>
            <a:ext cx="6772628" cy="261570"/>
          </a:xfrm>
          <a:prstGeom prst="rect">
            <a:avLst/>
          </a:prstGeom>
          <a:noFill/>
          <a:ln>
            <a:noFill/>
          </a:ln>
        </p:spPr>
        <p:txBody>
          <a:bodyPr spcFirstLastPara="1" wrap="square" lIns="91425" tIns="45700" rIns="91425" bIns="45700" anchor="t" anchorCtr="0">
            <a:spAutoFit/>
          </a:bodyPr>
          <a:lstStyle/>
          <a:p>
            <a:pPr lvl="0" algn="ctr"/>
            <a:r>
              <a:rPr lang="pt-BR" sz="1100" b="1" i="0" u="none" strike="noStrike" cap="none" dirty="0">
                <a:solidFill>
                  <a:schemeClr val="dk1"/>
                </a:solidFill>
                <a:latin typeface="Calibri" panose="020F0502020204030204" pitchFamily="34" charset="0"/>
                <a:ea typeface="Calibri"/>
                <a:cs typeface="Calibri"/>
                <a:sym typeface="Calibri"/>
              </a:rPr>
              <a:t>Fonte: </a:t>
            </a:r>
            <a:r>
              <a:rPr lang="pt-BR" sz="1100" u="sng" dirty="0">
                <a:latin typeface="Calibri" panose="020F0502020204030204" pitchFamily="34" charset="0"/>
                <a:hlinkClick r:id="rId3"/>
              </a:rPr>
              <a:t>https://www.spraggettonchess.com/wp-content/uploads/2016/07/tumblr_o48b4ss5qh1tqjhmao1_500.gif</a:t>
            </a:r>
            <a:endParaRPr sz="1100" b="0" i="0" u="none" strike="noStrike" cap="none" dirty="0">
              <a:solidFill>
                <a:srgbClr val="000000"/>
              </a:solidFill>
              <a:latin typeface="Calibri" panose="020F0502020204030204" pitchFamily="34" charset="0"/>
              <a:ea typeface="Calibri"/>
              <a:cs typeface="Calibri"/>
              <a:sym typeface="Calibri"/>
            </a:endParaRPr>
          </a:p>
        </p:txBody>
      </p:sp>
      <p:pic>
        <p:nvPicPr>
          <p:cNvPr id="1028" name="Picture 4" descr="tumblr_o48b4sS5qh1tqjhmao1_500 â spraggettonchess">
            <a:extLst>
              <a:ext uri="{FF2B5EF4-FFF2-40B4-BE49-F238E27FC236}">
                <a16:creationId xmlns:a16="http://schemas.microsoft.com/office/drawing/2014/main" id="{DF1FB47A-BBD5-4596-8E30-EFEE607A5AC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05778" y="1552981"/>
            <a:ext cx="3148894" cy="176967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60"/>
        <p:cNvGrpSpPr/>
        <p:nvPr/>
      </p:nvGrpSpPr>
      <p:grpSpPr>
        <a:xfrm>
          <a:off x="0" y="0"/>
          <a:ext cx="0" cy="0"/>
          <a:chOff x="0" y="0"/>
          <a:chExt cx="0" cy="0"/>
        </a:xfrm>
      </p:grpSpPr>
      <p:sp>
        <p:nvSpPr>
          <p:cNvPr id="261" name="Google Shape;261;p50"/>
          <p:cNvSpPr txBox="1"/>
          <p:nvPr/>
        </p:nvSpPr>
        <p:spPr>
          <a:xfrm>
            <a:off x="436350" y="1170375"/>
            <a:ext cx="8271300" cy="3667500"/>
          </a:xfrm>
          <a:prstGeom prst="rect">
            <a:avLst/>
          </a:prstGeom>
          <a:noFill/>
          <a:ln>
            <a:noFill/>
          </a:ln>
        </p:spPr>
        <p:txBody>
          <a:bodyPr spcFirstLastPara="1" wrap="square" lIns="68400" tIns="34200" rIns="68400" bIns="34200" anchor="t" anchorCtr="0">
            <a:noAutofit/>
          </a:bodyPr>
          <a:lstStyle/>
          <a:p>
            <a:pPr marL="0" marR="0" lvl="0" indent="0" algn="just" rtl="0">
              <a:lnSpc>
                <a:spcPct val="90000"/>
              </a:lnSpc>
              <a:spcBef>
                <a:spcPts val="751"/>
              </a:spcBef>
              <a:spcAft>
                <a:spcPts val="0"/>
              </a:spcAft>
              <a:buClr>
                <a:srgbClr val="000000"/>
              </a:buClr>
              <a:buSzPts val="1200"/>
              <a:buFont typeface="Arial"/>
              <a:buNone/>
            </a:pPr>
            <a:r>
              <a:rPr lang="pt-BR" sz="3600" b="1" dirty="0">
                <a:latin typeface="Calibri"/>
                <a:ea typeface="Calibri"/>
                <a:cs typeface="Calibri"/>
                <a:sym typeface="Calibri"/>
              </a:rPr>
              <a:t>As jogadas especiais...</a:t>
            </a:r>
            <a:endParaRPr sz="3600" b="1"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751"/>
              </a:spcBef>
              <a:spcAft>
                <a:spcPts val="0"/>
              </a:spcAft>
              <a:buClr>
                <a:srgbClr val="000000"/>
              </a:buClr>
              <a:buSzPts val="3200"/>
              <a:buFont typeface="Arial"/>
              <a:buAutoNum type="alphaLcParenR"/>
            </a:pPr>
            <a:r>
              <a:rPr lang="pt-BR" sz="3200" dirty="0">
                <a:latin typeface="Calibri"/>
                <a:ea typeface="Calibri"/>
                <a:cs typeface="Calibri"/>
                <a:sym typeface="Calibri"/>
              </a:rPr>
              <a:t>São apenas para jogadores profissionais.</a:t>
            </a:r>
            <a:endParaRPr sz="3200" b="0"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300" dirty="0">
                <a:solidFill>
                  <a:schemeClr val="dk1"/>
                </a:solidFill>
                <a:latin typeface="Calibri"/>
                <a:ea typeface="Calibri"/>
                <a:cs typeface="Calibri"/>
                <a:sym typeface="Calibri"/>
              </a:rPr>
              <a:t>Acontecem apenas em jogos oficiais.</a:t>
            </a:r>
            <a:endParaRPr sz="3200" b="0" i="0" u="none" strike="noStrike" cap="none" dirty="0">
              <a:solidFill>
                <a:srgbClr val="00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200" b="1" dirty="0">
                <a:solidFill>
                  <a:srgbClr val="FF0000"/>
                </a:solidFill>
                <a:latin typeface="Calibri"/>
                <a:ea typeface="Calibri"/>
                <a:cs typeface="Calibri"/>
                <a:sym typeface="Calibri"/>
              </a:rPr>
              <a:t>Qualquer jogador pode aplicar.</a:t>
            </a:r>
            <a:endParaRPr sz="3200" b="1" i="0" u="none" strike="noStrike" cap="none" dirty="0">
              <a:solidFill>
                <a:srgbClr val="FF0000"/>
              </a:solidFill>
              <a:latin typeface="Calibri"/>
              <a:ea typeface="Calibri"/>
              <a:cs typeface="Calibri"/>
              <a:sym typeface="Calibri"/>
            </a:endParaRPr>
          </a:p>
          <a:p>
            <a:pPr marL="514350" marR="0" lvl="0" indent="-514350" algn="just" rtl="0">
              <a:lnSpc>
                <a:spcPct val="90000"/>
              </a:lnSpc>
              <a:spcBef>
                <a:spcPts val="0"/>
              </a:spcBef>
              <a:spcAft>
                <a:spcPts val="0"/>
              </a:spcAft>
              <a:buClr>
                <a:srgbClr val="000000"/>
              </a:buClr>
              <a:buSzPts val="3200"/>
              <a:buFont typeface="Arial"/>
              <a:buAutoNum type="alphaLcParenR"/>
            </a:pPr>
            <a:r>
              <a:rPr lang="pt-BR" sz="3200" dirty="0">
                <a:latin typeface="Calibri"/>
                <a:ea typeface="Calibri"/>
                <a:cs typeface="Calibri"/>
                <a:sym typeface="Calibri"/>
              </a:rPr>
              <a:t>Somente as peças brancas podem</a:t>
            </a:r>
          </a:p>
          <a:p>
            <a:pPr marL="541338" marR="0" lvl="0" algn="just" rtl="0">
              <a:lnSpc>
                <a:spcPct val="90000"/>
              </a:lnSpc>
              <a:spcBef>
                <a:spcPts val="0"/>
              </a:spcBef>
              <a:spcAft>
                <a:spcPts val="0"/>
              </a:spcAft>
              <a:buClr>
                <a:srgbClr val="000000"/>
              </a:buClr>
              <a:buSzPts val="3200"/>
            </a:pPr>
            <a:r>
              <a:rPr lang="pt-BR" sz="3200" dirty="0">
                <a:latin typeface="Calibri"/>
                <a:ea typeface="Calibri"/>
                <a:cs typeface="Calibri"/>
                <a:sym typeface="Calibri"/>
              </a:rPr>
              <a:t>fazer a promoção do peão.</a:t>
            </a:r>
            <a:endParaRPr sz="3200" b="0" i="0" u="none" strike="noStrike" cap="none" dirty="0">
              <a:solidFill>
                <a:srgbClr val="000000"/>
              </a:solidFill>
              <a:latin typeface="Calibri"/>
              <a:ea typeface="Calibri"/>
              <a:cs typeface="Calibri"/>
              <a:sym typeface="Calibri"/>
            </a:endParaRPr>
          </a:p>
        </p:txBody>
      </p:sp>
      <p:pic>
        <p:nvPicPr>
          <p:cNvPr id="262" name="Google Shape;262;p50"/>
          <p:cNvPicPr preferRelativeResize="0"/>
          <p:nvPr/>
        </p:nvPicPr>
        <p:blipFill rotWithShape="1">
          <a:blip r:embed="rId3">
            <a:alphaModFix/>
          </a:blip>
          <a:srcRect/>
          <a:stretch/>
        </p:blipFill>
        <p:spPr>
          <a:xfrm>
            <a:off x="2860430" y="386862"/>
            <a:ext cx="3763107" cy="783513"/>
          </a:xfrm>
          <a:prstGeom prst="rect">
            <a:avLst/>
          </a:prstGeom>
          <a:noFill/>
          <a:ln>
            <a:noFill/>
          </a:ln>
        </p:spPr>
      </p:pic>
    </p:spTree>
    <p:extLst>
      <p:ext uri="{BB962C8B-B14F-4D97-AF65-F5344CB8AC3E}">
        <p14:creationId xmlns:p14="http://schemas.microsoft.com/office/powerpoint/2010/main" val="2514995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72"/>
        <p:cNvGrpSpPr/>
        <p:nvPr/>
      </p:nvGrpSpPr>
      <p:grpSpPr>
        <a:xfrm>
          <a:off x="0" y="0"/>
          <a:ext cx="0" cy="0"/>
          <a:chOff x="0" y="0"/>
          <a:chExt cx="0" cy="0"/>
        </a:xfrm>
      </p:grpSpPr>
      <p:pic>
        <p:nvPicPr>
          <p:cNvPr id="273" name="Google Shape;273;p52" descr="Personagem de desenho animado, jogando jogo de xadrez | Vetor Premium"/>
          <p:cNvPicPr preferRelativeResize="0"/>
          <p:nvPr/>
        </p:nvPicPr>
        <p:blipFill rotWithShape="1">
          <a:blip r:embed="rId3">
            <a:alphaModFix/>
          </a:blip>
          <a:srcRect/>
          <a:stretch/>
        </p:blipFill>
        <p:spPr>
          <a:xfrm>
            <a:off x="3905957" y="1529644"/>
            <a:ext cx="3570152" cy="2743200"/>
          </a:xfrm>
          <a:prstGeom prst="rect">
            <a:avLst/>
          </a:prstGeom>
          <a:noFill/>
          <a:ln>
            <a:noFill/>
          </a:ln>
        </p:spPr>
      </p:pic>
      <p:sp>
        <p:nvSpPr>
          <p:cNvPr id="274" name="Google Shape;274;p52"/>
          <p:cNvSpPr/>
          <p:nvPr/>
        </p:nvSpPr>
        <p:spPr>
          <a:xfrm>
            <a:off x="2843902" y="405012"/>
            <a:ext cx="5118900" cy="10738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r>
              <a:rPr lang="pt-BR" sz="4000" b="1" i="0" u="none" strike="noStrike" cap="none">
                <a:solidFill>
                  <a:schemeClr val="dk1"/>
                </a:solidFill>
                <a:latin typeface="Calibri"/>
                <a:ea typeface="Calibri"/>
                <a:cs typeface="Calibri"/>
                <a:sym typeface="Calibri"/>
              </a:rPr>
              <a:t>APRENDEMOS HOJE</a:t>
            </a:r>
            <a:endParaRPr sz="4000" b="1" i="0" u="none" strike="noStrike" cap="none">
              <a:solidFill>
                <a:schemeClr val="dk1"/>
              </a:solidFill>
              <a:latin typeface="Calibri"/>
              <a:ea typeface="Calibri"/>
              <a:cs typeface="Calibri"/>
              <a:sym typeface="Calibri"/>
            </a:endParaRPr>
          </a:p>
        </p:txBody>
      </p:sp>
      <p:sp>
        <p:nvSpPr>
          <p:cNvPr id="275" name="Google Shape;275;p52"/>
          <p:cNvSpPr/>
          <p:nvPr/>
        </p:nvSpPr>
        <p:spPr>
          <a:xfrm>
            <a:off x="496900" y="1289225"/>
            <a:ext cx="3409200" cy="3115500"/>
          </a:xfrm>
          <a:prstGeom prst="roundRect">
            <a:avLst>
              <a:gd name="adj" fmla="val 16667"/>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pt-BR" sz="3600" b="1" dirty="0">
                <a:solidFill>
                  <a:schemeClr val="dk1"/>
                </a:solidFill>
                <a:latin typeface="Calibri"/>
                <a:ea typeface="Calibri"/>
                <a:cs typeface="Calibri"/>
                <a:sym typeface="Calibri"/>
              </a:rPr>
              <a:t>Jogadas especiais</a:t>
            </a:r>
            <a:r>
              <a:rPr lang="pt-BR" sz="3600" b="1" i="0" u="none" strike="noStrike" cap="none" dirty="0">
                <a:solidFill>
                  <a:schemeClr val="dk1"/>
                </a:solidFill>
                <a:latin typeface="Calibri"/>
                <a:ea typeface="Calibri"/>
                <a:cs typeface="Calibri"/>
                <a:sym typeface="Calibri"/>
              </a:rPr>
              <a:t>:</a:t>
            </a:r>
            <a:endParaRPr dirty="0"/>
          </a:p>
          <a:p>
            <a:pPr marL="361950" marR="0" lvl="0" indent="-361950" algn="ctr" rtl="0">
              <a:lnSpc>
                <a:spcPct val="90000"/>
              </a:lnSpc>
              <a:spcBef>
                <a:spcPts val="0"/>
              </a:spcBef>
              <a:spcAft>
                <a:spcPts val="0"/>
              </a:spcAft>
              <a:buClr>
                <a:srgbClr val="000000"/>
              </a:buClr>
              <a:buSzPts val="3600"/>
              <a:buFont typeface="Arial"/>
              <a:buChar char="•"/>
            </a:pPr>
            <a:r>
              <a:rPr lang="pt-BR" sz="3600" dirty="0">
                <a:solidFill>
                  <a:schemeClr val="dk1"/>
                </a:solidFill>
                <a:latin typeface="Calibri"/>
                <a:ea typeface="Calibri"/>
                <a:cs typeface="Calibri"/>
                <a:sym typeface="Calibri"/>
              </a:rPr>
              <a:t>Roque</a:t>
            </a:r>
            <a:r>
              <a:rPr lang="pt-BR" sz="3600" b="0" i="0" u="none" strike="noStrike" cap="none" dirty="0">
                <a:solidFill>
                  <a:schemeClr val="dk1"/>
                </a:solidFill>
                <a:latin typeface="Calibri"/>
                <a:ea typeface="Calibri"/>
                <a:cs typeface="Calibri"/>
                <a:sym typeface="Calibri"/>
              </a:rPr>
              <a:t>.</a:t>
            </a:r>
            <a:endParaRPr dirty="0"/>
          </a:p>
          <a:p>
            <a:pPr marL="361950" marR="0" lvl="0" indent="-361950" algn="ctr" rtl="0">
              <a:lnSpc>
                <a:spcPct val="90000"/>
              </a:lnSpc>
              <a:spcBef>
                <a:spcPts val="0"/>
              </a:spcBef>
              <a:spcAft>
                <a:spcPts val="0"/>
              </a:spcAft>
              <a:buClr>
                <a:srgbClr val="000000"/>
              </a:buClr>
              <a:buSzPts val="3600"/>
              <a:buFont typeface="Arial"/>
              <a:buChar char="•"/>
            </a:pPr>
            <a:r>
              <a:rPr lang="pt-BR" sz="3600" i="1" dirty="0" err="1">
                <a:solidFill>
                  <a:schemeClr val="dk1"/>
                </a:solidFill>
                <a:latin typeface="Calibri"/>
                <a:ea typeface="Calibri"/>
                <a:cs typeface="Calibri"/>
                <a:sym typeface="Calibri"/>
              </a:rPr>
              <a:t>En</a:t>
            </a:r>
            <a:r>
              <a:rPr lang="pt-BR" sz="3600" i="1" dirty="0">
                <a:solidFill>
                  <a:schemeClr val="dk1"/>
                </a:solidFill>
                <a:latin typeface="Calibri"/>
                <a:ea typeface="Calibri"/>
                <a:cs typeface="Calibri"/>
                <a:sym typeface="Calibri"/>
              </a:rPr>
              <a:t> passant</a:t>
            </a:r>
            <a:r>
              <a:rPr lang="pt-BR" sz="3600" b="0" i="0" u="none" strike="noStrike" cap="none" dirty="0">
                <a:solidFill>
                  <a:schemeClr val="dk1"/>
                </a:solidFill>
                <a:latin typeface="Calibri"/>
                <a:ea typeface="Calibri"/>
                <a:cs typeface="Calibri"/>
                <a:sym typeface="Calibri"/>
              </a:rPr>
              <a:t>.</a:t>
            </a:r>
            <a:endParaRPr dirty="0">
              <a:solidFill>
                <a:schemeClr val="dk1"/>
              </a:solidFill>
            </a:endParaRPr>
          </a:p>
          <a:p>
            <a:pPr marL="361950" marR="0" lvl="0" indent="-361950" algn="ctr" rtl="0">
              <a:lnSpc>
                <a:spcPct val="90000"/>
              </a:lnSpc>
              <a:spcBef>
                <a:spcPts val="0"/>
              </a:spcBef>
              <a:spcAft>
                <a:spcPts val="0"/>
              </a:spcAft>
              <a:buClr>
                <a:srgbClr val="000000"/>
              </a:buClr>
              <a:buSzPts val="3600"/>
              <a:buFont typeface="Arial"/>
              <a:buChar char="•"/>
            </a:pPr>
            <a:r>
              <a:rPr lang="pt-BR" sz="3600" dirty="0">
                <a:solidFill>
                  <a:schemeClr val="dk1"/>
                </a:solidFill>
                <a:latin typeface="Calibri"/>
                <a:ea typeface="Calibri"/>
                <a:cs typeface="Calibri"/>
                <a:sym typeface="Calibri"/>
              </a:rPr>
              <a:t>Promoção do peão</a:t>
            </a:r>
            <a:r>
              <a:rPr lang="pt-BR" sz="3600" b="0" i="0" u="none" strike="noStrike" cap="none" dirty="0">
                <a:solidFill>
                  <a:schemeClr val="dk1"/>
                </a:solidFill>
                <a:latin typeface="Calibri"/>
                <a:ea typeface="Calibri"/>
                <a:cs typeface="Calibri"/>
                <a:sym typeface="Calibri"/>
              </a:rPr>
              <a:t>.</a:t>
            </a:r>
            <a:endParaRPr dirty="0">
              <a:solidFill>
                <a:schemeClr val="dk1"/>
              </a:solidFill>
            </a:endParaRPr>
          </a:p>
        </p:txBody>
      </p:sp>
      <p:sp>
        <p:nvSpPr>
          <p:cNvPr id="276" name="Google Shape;276;p52"/>
          <p:cNvSpPr/>
          <p:nvPr/>
        </p:nvSpPr>
        <p:spPr>
          <a:xfrm>
            <a:off x="440268" y="4488168"/>
            <a:ext cx="6772628" cy="2307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BR" sz="900" b="1" i="0" u="none" strike="noStrike" cap="none" dirty="0">
                <a:solidFill>
                  <a:schemeClr val="dk1"/>
                </a:solidFill>
                <a:latin typeface="Calibri" panose="020F0502020204030204" pitchFamily="34" charset="0"/>
                <a:ea typeface="Calibri"/>
                <a:cs typeface="Calibri"/>
                <a:sym typeface="Calibri"/>
              </a:rPr>
              <a:t>Fonte: </a:t>
            </a:r>
            <a:r>
              <a:rPr lang="pt-BR" sz="900" b="0" i="0" u="sng" strike="noStrike" cap="none" dirty="0">
                <a:solidFill>
                  <a:srgbClr val="000000"/>
                </a:solidFill>
                <a:latin typeface="Calibri" panose="020F0502020204030204" pitchFamily="34" charset="0"/>
                <a:sym typeface="Arial"/>
                <a:hlinkClick r:id="rId4"/>
              </a:rPr>
              <a:t>https://image.freepik.com/vetores-gratis/personagem-de-desenho-animado-jogando-jogo-de-xadrez_29937-4040.jpg</a:t>
            </a:r>
            <a:endParaRPr sz="900" b="0" i="0" u="none" strike="noStrike" cap="none" dirty="0">
              <a:solidFill>
                <a:srgbClr val="000000"/>
              </a:solidFill>
              <a:latin typeface="Calibri" panose="020F0502020204030204" pitchFamily="34" charset="0"/>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80"/>
        <p:cNvGrpSpPr/>
        <p:nvPr/>
      </p:nvGrpSpPr>
      <p:grpSpPr>
        <a:xfrm>
          <a:off x="0" y="0"/>
          <a:ext cx="0" cy="0"/>
          <a:chOff x="0" y="0"/>
          <a:chExt cx="0" cy="0"/>
        </a:xfrm>
      </p:grpSpPr>
      <p:sp>
        <p:nvSpPr>
          <p:cNvPr id="281" name="Google Shape;281;p53"/>
          <p:cNvSpPr txBox="1"/>
          <p:nvPr/>
        </p:nvSpPr>
        <p:spPr>
          <a:xfrm>
            <a:off x="465320" y="1007940"/>
            <a:ext cx="8271360" cy="3667680"/>
          </a:xfrm>
          <a:prstGeom prst="rect">
            <a:avLst/>
          </a:prstGeom>
          <a:noFill/>
          <a:ln>
            <a:noFill/>
          </a:ln>
        </p:spPr>
        <p:txBody>
          <a:bodyPr spcFirstLastPara="1" wrap="square" lIns="68400" tIns="34200" rIns="68400" bIns="34200" anchor="t" anchorCtr="0">
            <a:noAutofit/>
          </a:bodyPr>
          <a:lstStyle/>
          <a:p>
            <a:pPr marL="171358" marR="0" lvl="0" indent="-37799" algn="ctr" rtl="0">
              <a:lnSpc>
                <a:spcPct val="90000"/>
              </a:lnSpc>
              <a:spcBef>
                <a:spcPts val="0"/>
              </a:spcBef>
              <a:spcAft>
                <a:spcPts val="0"/>
              </a:spcAft>
              <a:buClr>
                <a:srgbClr val="000000"/>
              </a:buClr>
              <a:buSzPts val="3600"/>
              <a:buFont typeface="Arial"/>
              <a:buNone/>
            </a:pPr>
            <a:r>
              <a:rPr lang="pt-BR" sz="3600" b="0" i="0" u="none" strike="noStrike" cap="none" dirty="0">
                <a:solidFill>
                  <a:srgbClr val="000000"/>
                </a:solidFill>
                <a:latin typeface="Calibri"/>
                <a:ea typeface="Calibri"/>
                <a:cs typeface="Calibri"/>
                <a:sym typeface="Calibri"/>
              </a:rPr>
              <a:t>Espero que tenham gostado! Até a próxima!</a:t>
            </a:r>
            <a:endParaRPr sz="4900" b="0" i="0" u="none" strike="noStrike" cap="none" dirty="0">
              <a:solidFill>
                <a:srgbClr val="000000"/>
              </a:solidFill>
              <a:latin typeface="Arial"/>
              <a:ea typeface="Arial"/>
              <a:cs typeface="Arial"/>
              <a:sym typeface="Arial"/>
            </a:endParaRPr>
          </a:p>
        </p:txBody>
      </p:sp>
      <p:pic>
        <p:nvPicPr>
          <p:cNvPr id="283" name="Google Shape;283;p53"/>
          <p:cNvPicPr preferRelativeResize="0"/>
          <p:nvPr/>
        </p:nvPicPr>
        <p:blipFill>
          <a:blip r:embed="rId3">
            <a:alphaModFix/>
          </a:blip>
          <a:stretch>
            <a:fillRect/>
          </a:stretch>
        </p:blipFill>
        <p:spPr>
          <a:xfrm>
            <a:off x="2599900" y="2022150"/>
            <a:ext cx="4002200" cy="2248425"/>
          </a:xfrm>
          <a:prstGeom prst="rect">
            <a:avLst/>
          </a:prstGeom>
          <a:noFill/>
          <a:ln>
            <a:noFill/>
          </a:ln>
        </p:spPr>
      </p:pic>
      <p:sp>
        <p:nvSpPr>
          <p:cNvPr id="7" name="Google Shape;276;p52">
            <a:extLst>
              <a:ext uri="{FF2B5EF4-FFF2-40B4-BE49-F238E27FC236}">
                <a16:creationId xmlns:a16="http://schemas.microsoft.com/office/drawing/2014/main" id="{06A9FE17-2962-4C36-ACFC-5A512398433B}"/>
              </a:ext>
            </a:extLst>
          </p:cNvPr>
          <p:cNvSpPr/>
          <p:nvPr/>
        </p:nvSpPr>
        <p:spPr>
          <a:xfrm>
            <a:off x="2679999" y="4490975"/>
            <a:ext cx="3784002" cy="369291"/>
          </a:xfrm>
          <a:prstGeom prst="rect">
            <a:avLst/>
          </a:prstGeom>
          <a:noFill/>
          <a:ln>
            <a:noFill/>
          </a:ln>
        </p:spPr>
        <p:txBody>
          <a:bodyPr spcFirstLastPara="1" wrap="square" lIns="91425" tIns="45700" rIns="91425" bIns="45700" anchor="t" anchorCtr="0">
            <a:spAutoFit/>
          </a:bodyPr>
          <a:lstStyle/>
          <a:p>
            <a:pPr algn="ctr"/>
            <a:r>
              <a:rPr lang="pt-BR" sz="900" b="1" i="0" u="none" strike="noStrike" cap="none" dirty="0">
                <a:solidFill>
                  <a:schemeClr val="dk1"/>
                </a:solidFill>
                <a:latin typeface="Calibri" panose="020F0502020204030204" pitchFamily="34" charset="0"/>
                <a:ea typeface="Calibri"/>
                <a:cs typeface="Calibri"/>
                <a:sym typeface="Calibri"/>
              </a:rPr>
              <a:t>Fonte: </a:t>
            </a:r>
            <a:r>
              <a:rPr lang="pt-BR" sz="900" u="sng" dirty="0">
                <a:solidFill>
                  <a:schemeClr val="hlink"/>
                </a:solidFill>
                <a:hlinkClick r:id="rId4"/>
              </a:rPr>
              <a:t>https://tenor.com/search/tchau-gifs</a:t>
            </a:r>
            <a:endParaRPr lang="pt-BR" sz="1200" dirty="0">
              <a:latin typeface="Calibri"/>
              <a:ea typeface="Calibri"/>
              <a:cs typeface="Calibri"/>
              <a:sym typeface="Calibri"/>
            </a:endParaRPr>
          </a:p>
          <a:p>
            <a:pPr marL="0" marR="0" lvl="0" indent="0" algn="ctr" rtl="0">
              <a:lnSpc>
                <a:spcPct val="100000"/>
              </a:lnSpc>
              <a:spcBef>
                <a:spcPts val="0"/>
              </a:spcBef>
              <a:spcAft>
                <a:spcPts val="0"/>
              </a:spcAft>
              <a:buNone/>
            </a:pPr>
            <a:endParaRPr sz="900" b="0" i="0" u="none" strike="noStrike" cap="none" dirty="0">
              <a:solidFill>
                <a:srgbClr val="000000"/>
              </a:solidFill>
              <a:latin typeface="Calibri" panose="020F0502020204030204" pitchFamily="34" charset="0"/>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sp>
        <p:nvSpPr>
          <p:cNvPr id="288" name="Google Shape;288;p54"/>
          <p:cNvSpPr txBox="1"/>
          <p:nvPr/>
        </p:nvSpPr>
        <p:spPr>
          <a:xfrm>
            <a:off x="451799" y="1051200"/>
            <a:ext cx="8274511" cy="3667680"/>
          </a:xfrm>
          <a:prstGeom prst="rect">
            <a:avLst/>
          </a:prstGeom>
          <a:noFill/>
          <a:ln>
            <a:noFill/>
          </a:ln>
        </p:spPr>
        <p:txBody>
          <a:bodyPr spcFirstLastPara="1" wrap="square" lIns="68400" tIns="34200" rIns="68400" bIns="34200" anchor="t" anchorCtr="0">
            <a:noAutofit/>
          </a:bodyPr>
          <a:lstStyle/>
          <a:p>
            <a:pPr marL="419310" indent="-285750" algn="ctr">
              <a:lnSpc>
                <a:spcPct val="90000"/>
              </a:lnSpc>
              <a:spcBef>
                <a:spcPts val="751"/>
              </a:spcBef>
              <a:buSzPct val="100000"/>
              <a:buFont typeface="Wingdings" panose="05000000000000000000" pitchFamily="2" charset="2"/>
              <a:buChar char="ü"/>
            </a:pPr>
            <a:r>
              <a:rPr lang="pt-BR" sz="1800" u="sng" dirty="0">
                <a:solidFill>
                  <a:schemeClr val="hlink"/>
                </a:solidFill>
                <a:latin typeface="Calibri" panose="020F0502020204030204" pitchFamily="34" charset="0"/>
                <a:hlinkClick r:id="rId3"/>
              </a:rPr>
              <a:t>https://docs.kde.org/trunk5/pt_BR/kdegames/knights/special-movement.html</a:t>
            </a:r>
            <a:endParaRPr lang="pt-BR" sz="1800" u="sng" dirty="0">
              <a:latin typeface="Calibri" panose="020F0502020204030204" pitchFamily="34" charset="0"/>
              <a:ea typeface="Calibri"/>
              <a:cs typeface="Calibri"/>
              <a:sym typeface="Calibri"/>
            </a:endParaRPr>
          </a:p>
          <a:p>
            <a:pPr marL="419311" marR="0" lvl="0" indent="-285750" algn="ctr" rtl="0">
              <a:lnSpc>
                <a:spcPct val="90000"/>
              </a:lnSpc>
              <a:spcBef>
                <a:spcPts val="751"/>
              </a:spcBef>
              <a:spcAft>
                <a:spcPts val="0"/>
              </a:spcAft>
              <a:buClr>
                <a:srgbClr val="000000"/>
              </a:buClr>
              <a:buSzPct val="100000"/>
              <a:buFont typeface="Wingdings" panose="05000000000000000000" pitchFamily="2" charset="2"/>
              <a:buChar char="ü"/>
            </a:pPr>
            <a:r>
              <a:rPr lang="pt-BR" sz="1800" b="0" i="0" u="sng" strike="noStrike" cap="none" dirty="0">
                <a:solidFill>
                  <a:schemeClr val="hlink"/>
                </a:solidFill>
                <a:latin typeface="Calibri" panose="020F0502020204030204" pitchFamily="34" charset="0"/>
                <a:ea typeface="Calibri"/>
                <a:cs typeface="Calibri"/>
                <a:sym typeface="Calibri"/>
                <a:hlinkClick r:id="rId4"/>
              </a:rPr>
              <a:t>https://www.chess.com/pt-BR/blog/Deividiesel/o-empate-no-xadrez</a:t>
            </a:r>
            <a:r>
              <a:rPr lang="pt-BR" sz="1800" b="0" i="0" u="sng" strike="noStrike" cap="none" dirty="0">
                <a:solidFill>
                  <a:srgbClr val="000000"/>
                </a:solidFill>
                <a:latin typeface="Calibri" panose="020F0502020204030204" pitchFamily="34" charset="0"/>
                <a:ea typeface="Calibri"/>
                <a:cs typeface="Calibri"/>
                <a:sym typeface="Calibri"/>
              </a:rPr>
              <a:t> </a:t>
            </a:r>
            <a:endParaRPr sz="1800" dirty="0">
              <a:latin typeface="Calibri" panose="020F0502020204030204" pitchFamily="34" charset="0"/>
            </a:endParaRPr>
          </a:p>
          <a:p>
            <a:pPr marL="419310" marR="0" lvl="0" indent="-285750" algn="ctr" rtl="0">
              <a:lnSpc>
                <a:spcPct val="90000"/>
              </a:lnSpc>
              <a:spcBef>
                <a:spcPts val="751"/>
              </a:spcBef>
              <a:spcAft>
                <a:spcPts val="0"/>
              </a:spcAft>
              <a:buClr>
                <a:srgbClr val="000000"/>
              </a:buClr>
              <a:buSzPct val="100000"/>
              <a:buFont typeface="Wingdings" panose="05000000000000000000" pitchFamily="2" charset="2"/>
              <a:buChar char="ü"/>
            </a:pPr>
            <a:r>
              <a:rPr lang="pt-BR" sz="1800" b="0" i="0" u="sng" strike="noStrike" cap="none" dirty="0">
                <a:solidFill>
                  <a:schemeClr val="hlink"/>
                </a:solidFill>
                <a:latin typeface="Calibri" panose="020F0502020204030204" pitchFamily="34" charset="0"/>
                <a:ea typeface="Calibri"/>
                <a:cs typeface="Calibri"/>
                <a:sym typeface="Calibri"/>
                <a:hlinkClick r:id="rId5"/>
              </a:rPr>
              <a:t>https://www.soxadrez.com.br/</a:t>
            </a:r>
            <a:r>
              <a:rPr lang="pt-BR" sz="1800" b="0" i="0" u="sng" strike="noStrike" cap="none" dirty="0" err="1">
                <a:solidFill>
                  <a:schemeClr val="hlink"/>
                </a:solidFill>
                <a:latin typeface="Calibri" panose="020F0502020204030204" pitchFamily="34" charset="0"/>
                <a:ea typeface="Calibri"/>
                <a:cs typeface="Calibri"/>
                <a:sym typeface="Calibri"/>
                <a:hlinkClick r:id="rId5"/>
              </a:rPr>
              <a:t>conteudos</a:t>
            </a:r>
            <a:r>
              <a:rPr lang="pt-BR" sz="1800" b="0" i="0" u="sng" strike="noStrike" cap="none" dirty="0">
                <a:solidFill>
                  <a:schemeClr val="hlink"/>
                </a:solidFill>
                <a:latin typeface="Calibri" panose="020F0502020204030204" pitchFamily="34" charset="0"/>
                <a:ea typeface="Calibri"/>
                <a:cs typeface="Calibri"/>
                <a:sym typeface="Calibri"/>
                <a:hlinkClick r:id="rId5"/>
              </a:rPr>
              <a:t>/</a:t>
            </a:r>
            <a:r>
              <a:rPr lang="pt-BR" sz="1800" b="0" i="0" u="sng" strike="noStrike" cap="none" dirty="0" err="1">
                <a:solidFill>
                  <a:schemeClr val="hlink"/>
                </a:solidFill>
                <a:latin typeface="Calibri" panose="020F0502020204030204" pitchFamily="34" charset="0"/>
                <a:ea typeface="Calibri"/>
                <a:cs typeface="Calibri"/>
                <a:sym typeface="Calibri"/>
                <a:hlinkClick r:id="rId5"/>
              </a:rPr>
              <a:t>fases_partida</a:t>
            </a:r>
            <a:r>
              <a:rPr lang="pt-BR" sz="1800" b="0" i="0" u="sng" strike="noStrike" cap="none" dirty="0">
                <a:solidFill>
                  <a:schemeClr val="hlink"/>
                </a:solidFill>
                <a:latin typeface="Calibri" panose="020F0502020204030204" pitchFamily="34" charset="0"/>
                <a:ea typeface="Calibri"/>
                <a:cs typeface="Calibri"/>
                <a:sym typeface="Calibri"/>
                <a:hlinkClick r:id="rId5"/>
              </a:rPr>
              <a:t>/#:~:</a:t>
            </a:r>
            <a:r>
              <a:rPr lang="pt-BR" sz="1800" b="0" i="0" u="sng" strike="noStrike" cap="none" dirty="0" err="1">
                <a:solidFill>
                  <a:schemeClr val="hlink"/>
                </a:solidFill>
                <a:latin typeface="Calibri" panose="020F0502020204030204" pitchFamily="34" charset="0"/>
                <a:ea typeface="Calibri"/>
                <a:cs typeface="Calibri"/>
                <a:sym typeface="Calibri"/>
                <a:hlinkClick r:id="rId5"/>
              </a:rPr>
              <a:t>text</a:t>
            </a:r>
            <a:r>
              <a:rPr lang="pt-BR" sz="1800" b="0" i="0" u="sng" strike="noStrike" cap="none" dirty="0">
                <a:solidFill>
                  <a:schemeClr val="hlink"/>
                </a:solidFill>
                <a:latin typeface="Calibri" panose="020F0502020204030204" pitchFamily="34" charset="0"/>
                <a:ea typeface="Calibri"/>
                <a:cs typeface="Calibri"/>
                <a:sym typeface="Calibri"/>
                <a:hlinkClick r:id="rId5"/>
              </a:rPr>
              <a:t>=Para%20obter%20a%20vit%C3%B3ria%20no,isso%20primeiro%20vence%20a%20partida.&amp;text=Por%C3%A9m%2C%20se%20nenhum%20desses%20movimentos,concretizado%20e%20a%20partida%20termina.</a:t>
            </a:r>
            <a:endParaRPr lang="pt-BR" sz="1800" b="0" i="0" u="sng" strike="noStrike" cap="none" dirty="0">
              <a:solidFill>
                <a:schemeClr val="hlink"/>
              </a:solidFill>
              <a:latin typeface="Calibri" panose="020F0502020204030204" pitchFamily="34" charset="0"/>
              <a:ea typeface="Calibri"/>
              <a:cs typeface="Calibri"/>
              <a:sym typeface="Calibri"/>
            </a:endParaRPr>
          </a:p>
          <a:p>
            <a:pPr marL="419310" indent="-285750" algn="ctr">
              <a:lnSpc>
                <a:spcPct val="90000"/>
              </a:lnSpc>
              <a:spcBef>
                <a:spcPts val="751"/>
              </a:spcBef>
              <a:buSzPct val="100000"/>
              <a:buFont typeface="Wingdings" panose="05000000000000000000" pitchFamily="2" charset="2"/>
              <a:buChar char="ü"/>
            </a:pPr>
            <a:r>
              <a:rPr lang="pt-BR" sz="1800" u="sng" dirty="0">
                <a:solidFill>
                  <a:schemeClr val="hlink"/>
                </a:solidFill>
                <a:latin typeface="Calibri" panose="020F0502020204030204" pitchFamily="34" charset="0"/>
                <a:hlinkClick r:id="rId6"/>
              </a:rPr>
              <a:t>https://www.soxadrez.com.br/conteudos/mov_extraordinario/</a:t>
            </a:r>
            <a:endParaRPr lang="pt-BR" sz="1800" u="sng" dirty="0">
              <a:solidFill>
                <a:schemeClr val="hlink"/>
              </a:solidFill>
              <a:latin typeface="Calibri" panose="020F0502020204030204" pitchFamily="34" charset="0"/>
            </a:endParaRPr>
          </a:p>
          <a:p>
            <a:pPr marL="419310" indent="-285750" algn="ctr">
              <a:lnSpc>
                <a:spcPct val="90000"/>
              </a:lnSpc>
              <a:spcBef>
                <a:spcPts val="751"/>
              </a:spcBef>
              <a:buSzPct val="100000"/>
              <a:buFont typeface="Wingdings" panose="05000000000000000000" pitchFamily="2" charset="2"/>
              <a:buChar char="ü"/>
            </a:pPr>
            <a:r>
              <a:rPr lang="pt-BR" sz="1800" u="sng" dirty="0">
                <a:solidFill>
                  <a:srgbClr val="0000CC"/>
                </a:solidFill>
                <a:latin typeface="Calibri" panose="020F0502020204030204" pitchFamily="34" charset="0"/>
                <a:ea typeface="Calibri"/>
                <a:cs typeface="Calibri"/>
                <a:sym typeface="Calibri"/>
              </a:rPr>
              <a:t>http:// </a:t>
            </a:r>
            <a:r>
              <a:rPr lang="pt-BR" sz="1800" u="sng" dirty="0">
                <a:solidFill>
                  <a:srgbClr val="0000CC"/>
                </a:solidFill>
                <a:latin typeface="Calibri" panose="020F0502020204030204" pitchFamily="34" charset="0"/>
                <a:ea typeface="Calibri"/>
                <a:cs typeface="Calibri"/>
                <a:sym typeface="Calibri"/>
                <a:hlinkClick r:id="rId7"/>
              </a:rPr>
              <a:t>www.clubedexadrez.com.br</a:t>
            </a:r>
            <a:endParaRPr lang="pt-BR" sz="1800" u="sng" dirty="0">
              <a:solidFill>
                <a:srgbClr val="0000CC"/>
              </a:solidFill>
              <a:latin typeface="Calibri" panose="020F0502020204030204" pitchFamily="34" charset="0"/>
              <a:ea typeface="Calibri"/>
              <a:cs typeface="Calibri"/>
              <a:sym typeface="Calibri"/>
            </a:endParaRPr>
          </a:p>
          <a:p>
            <a:pPr marL="419310" indent="-285750" algn="ctr">
              <a:lnSpc>
                <a:spcPct val="90000"/>
              </a:lnSpc>
              <a:spcBef>
                <a:spcPts val="751"/>
              </a:spcBef>
              <a:buSzPct val="100000"/>
              <a:buFont typeface="Wingdings" panose="05000000000000000000" pitchFamily="2" charset="2"/>
              <a:buChar char="ü"/>
            </a:pPr>
            <a:endParaRPr lang="pt-BR" sz="1800" u="sng" dirty="0">
              <a:latin typeface="Calibri" panose="020F0502020204030204" pitchFamily="34" charset="0"/>
              <a:ea typeface="Calibri"/>
              <a:cs typeface="Calibri"/>
              <a:sym typeface="Calibri"/>
            </a:endParaRPr>
          </a:p>
          <a:p>
            <a:pPr marL="419310" marR="0" lvl="0" indent="-285750" algn="ctr" rtl="0">
              <a:lnSpc>
                <a:spcPct val="90000"/>
              </a:lnSpc>
              <a:spcBef>
                <a:spcPts val="751"/>
              </a:spcBef>
              <a:spcAft>
                <a:spcPts val="0"/>
              </a:spcAft>
              <a:buClr>
                <a:srgbClr val="000000"/>
              </a:buClr>
              <a:buSzPct val="100000"/>
              <a:buFont typeface="Wingdings" panose="05000000000000000000" pitchFamily="2" charset="2"/>
              <a:buChar char="ü"/>
            </a:pPr>
            <a:endParaRPr sz="1800" u="sng" dirty="0">
              <a:latin typeface="Calibri" panose="020F0502020204030204" pitchFamily="34" charset="0"/>
              <a:ea typeface="Calibri"/>
              <a:cs typeface="Calibri"/>
              <a:sym typeface="Calibri"/>
            </a:endParaRPr>
          </a:p>
        </p:txBody>
      </p:sp>
      <p:sp>
        <p:nvSpPr>
          <p:cNvPr id="289" name="Google Shape;289;p54"/>
          <p:cNvSpPr/>
          <p:nvPr/>
        </p:nvSpPr>
        <p:spPr>
          <a:xfrm>
            <a:off x="2544681" y="424620"/>
            <a:ext cx="408559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pt-BR" sz="4000" b="1" i="0" u="none" strike="noStrike" cap="none">
                <a:solidFill>
                  <a:schemeClr val="dk1"/>
                </a:solidFill>
                <a:latin typeface="Calibri"/>
                <a:ea typeface="Calibri"/>
                <a:cs typeface="Calibri"/>
                <a:sym typeface="Calibri"/>
              </a:rPr>
              <a:t>REFERÊNCIAS</a:t>
            </a:r>
            <a:endParaRPr sz="4000" b="1"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31"/>
        <p:cNvGrpSpPr/>
        <p:nvPr/>
      </p:nvGrpSpPr>
      <p:grpSpPr>
        <a:xfrm>
          <a:off x="0" y="0"/>
          <a:ext cx="0" cy="0"/>
          <a:chOff x="0" y="0"/>
          <a:chExt cx="0" cy="0"/>
        </a:xfrm>
      </p:grpSpPr>
      <p:sp>
        <p:nvSpPr>
          <p:cNvPr id="233" name="Google Shape;233;g891bf18613_0_35"/>
          <p:cNvSpPr txBox="1"/>
          <p:nvPr/>
        </p:nvSpPr>
        <p:spPr>
          <a:xfrm>
            <a:off x="428978" y="1082188"/>
            <a:ext cx="8286044" cy="2597990"/>
          </a:xfrm>
          <a:prstGeom prst="rect">
            <a:avLst/>
          </a:prstGeom>
          <a:noFill/>
          <a:ln>
            <a:noFill/>
          </a:ln>
        </p:spPr>
        <p:txBody>
          <a:bodyPr spcFirstLastPara="1" wrap="square" lIns="68400" tIns="34200" rIns="68400" bIns="34200" anchor="t" anchorCtr="0">
            <a:noAutofit/>
          </a:bodyPr>
          <a:lstStyle/>
          <a:p>
            <a:pPr marL="457200" lvl="0" algn="ctr">
              <a:lnSpc>
                <a:spcPct val="90000"/>
              </a:lnSpc>
              <a:spcBef>
                <a:spcPts val="751"/>
              </a:spcBef>
            </a:pPr>
            <a:r>
              <a:rPr lang="pt-BR" sz="3200" b="1" dirty="0">
                <a:highlight>
                  <a:srgbClr val="FFFFFF"/>
                </a:highlight>
                <a:latin typeface="Calibri"/>
                <a:ea typeface="Calibri"/>
                <a:cs typeface="Calibri"/>
                <a:sym typeface="Calibri"/>
              </a:rPr>
              <a:t>Você já ouviu falar em jogadas ou movimentos especiais no xadrez? </a:t>
            </a:r>
          </a:p>
          <a:p>
            <a:pPr marL="457200" lvl="0" algn="ctr">
              <a:lnSpc>
                <a:spcPct val="90000"/>
              </a:lnSpc>
              <a:spcBef>
                <a:spcPts val="751"/>
              </a:spcBef>
            </a:pPr>
            <a:r>
              <a:rPr lang="pt-BR" sz="3200" dirty="0">
                <a:highlight>
                  <a:srgbClr val="FFFFFF"/>
                </a:highlight>
                <a:latin typeface="Calibri"/>
                <a:ea typeface="Calibri"/>
                <a:cs typeface="Calibri"/>
                <a:sym typeface="Calibri"/>
              </a:rPr>
              <a:t>Pense um pouco, elas fazem parte da prática do xadrez na escola... Relate em seu caderno!</a:t>
            </a:r>
          </a:p>
          <a:p>
            <a:pPr marL="457200" marR="0" lvl="0" indent="0" algn="ctr" rtl="0">
              <a:spcAft>
                <a:spcPts val="0"/>
              </a:spcAft>
              <a:buNone/>
            </a:pPr>
            <a:endParaRPr sz="3200" dirty="0">
              <a:latin typeface="Calibri" panose="020F0502020204030204" pitchFamily="34" charset="0"/>
              <a:ea typeface="Calibri"/>
              <a:cs typeface="Calibri"/>
              <a:sym typeface="Calibri"/>
            </a:endParaRPr>
          </a:p>
          <a:p>
            <a:pPr marL="457200" marR="0" lvl="0" indent="0" algn="ctr" rtl="0">
              <a:spcAft>
                <a:spcPts val="0"/>
              </a:spcAft>
              <a:buNone/>
            </a:pPr>
            <a:endParaRPr sz="3200" dirty="0">
              <a:latin typeface="Calibri" panose="020F0502020204030204" pitchFamily="34" charset="0"/>
              <a:ea typeface="Calibri"/>
              <a:cs typeface="Calibri"/>
              <a:sym typeface="Calibri"/>
            </a:endParaRPr>
          </a:p>
          <a:p>
            <a:pPr marL="0" marR="0" lvl="0" indent="0" algn="l" rtl="0">
              <a:spcAft>
                <a:spcPts val="0"/>
              </a:spcAft>
              <a:buNone/>
            </a:pPr>
            <a:endParaRPr sz="3200" dirty="0">
              <a:latin typeface="Calibri" panose="020F0502020204030204" pitchFamily="34" charset="0"/>
              <a:ea typeface="Calibri"/>
              <a:cs typeface="Calibri"/>
              <a:sym typeface="Calibri"/>
            </a:endParaRPr>
          </a:p>
          <a:p>
            <a:pPr marL="457200" marR="0" lvl="0" indent="0" algn="ctr" rtl="0">
              <a:spcAft>
                <a:spcPts val="0"/>
              </a:spcAft>
              <a:buNone/>
            </a:pPr>
            <a:endParaRPr sz="3200" dirty="0">
              <a:latin typeface="Calibri" panose="020F0502020204030204" pitchFamily="34" charset="0"/>
              <a:ea typeface="Calibri"/>
              <a:cs typeface="Calibri"/>
              <a:sym typeface="Calibri"/>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457200" marR="0" lvl="0" indent="0" algn="ctr" rtl="0">
              <a:spcAft>
                <a:spcPts val="0"/>
              </a:spcAft>
              <a:buNone/>
            </a:pPr>
            <a:endParaRPr sz="3200" dirty="0">
              <a:latin typeface="Calibri" panose="020F0502020204030204" pitchFamily="34" charset="0"/>
            </a:endParaRPr>
          </a:p>
          <a:p>
            <a:pPr marL="0" marR="0" lvl="0" indent="0" algn="l" rtl="0">
              <a:spcAft>
                <a:spcPts val="0"/>
              </a:spcAft>
              <a:buNone/>
            </a:pPr>
            <a:endParaRPr sz="3200" strike="noStrike" dirty="0">
              <a:latin typeface="Calibri" panose="020F0502020204030204" pitchFamily="34" charset="0"/>
              <a:sym typeface="Arial"/>
            </a:endParaRPr>
          </a:p>
        </p:txBody>
      </p:sp>
      <p:pic>
        <p:nvPicPr>
          <p:cNvPr id="234" name="Google Shape;234;g891bf18613_0_35"/>
          <p:cNvPicPr preferRelativeResize="0"/>
          <p:nvPr/>
        </p:nvPicPr>
        <p:blipFill>
          <a:blip r:embed="rId3">
            <a:alphaModFix/>
          </a:blip>
          <a:stretch>
            <a:fillRect/>
          </a:stretch>
        </p:blipFill>
        <p:spPr>
          <a:xfrm>
            <a:off x="3956755" y="3237699"/>
            <a:ext cx="1230490" cy="1154560"/>
          </a:xfrm>
          <a:prstGeom prst="rect">
            <a:avLst/>
          </a:prstGeom>
          <a:noFill/>
          <a:ln>
            <a:noFill/>
          </a:ln>
        </p:spPr>
      </p:pic>
      <p:sp>
        <p:nvSpPr>
          <p:cNvPr id="10" name="Google Shape;138;g8636a89e56_0_1">
            <a:extLst>
              <a:ext uri="{FF2B5EF4-FFF2-40B4-BE49-F238E27FC236}">
                <a16:creationId xmlns:a16="http://schemas.microsoft.com/office/drawing/2014/main" id="{56E6B7C8-E1A2-4879-8625-5E71AF2867F5}"/>
              </a:ext>
            </a:extLst>
          </p:cNvPr>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lvl="0" indent="-38100" algn="ctr" rtl="0">
              <a:lnSpc>
                <a:spcPct val="90000"/>
              </a:lnSpc>
              <a:spcBef>
                <a:spcPts val="0"/>
              </a:spcBef>
              <a:spcAft>
                <a:spcPts val="0"/>
              </a:spcAft>
              <a:buClr>
                <a:schemeClr val="dk1"/>
              </a:buClr>
              <a:buFont typeface="Arial"/>
              <a:buNone/>
            </a:pPr>
            <a:r>
              <a:rPr lang="pt-BR" sz="4000" b="1" dirty="0">
                <a:solidFill>
                  <a:schemeClr val="dk1"/>
                </a:solidFill>
                <a:latin typeface="Calibri"/>
                <a:ea typeface="Calibri"/>
                <a:cs typeface="Calibri"/>
                <a:sym typeface="Calibri"/>
              </a:rPr>
              <a:t>ATIVIDADE 1</a:t>
            </a:r>
            <a:endParaRPr sz="40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8201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pic>
        <p:nvPicPr>
          <p:cNvPr id="5" name="Google Shape;146;p31">
            <a:extLst>
              <a:ext uri="{FF2B5EF4-FFF2-40B4-BE49-F238E27FC236}">
                <a16:creationId xmlns:a16="http://schemas.microsoft.com/office/drawing/2014/main" id="{7DB03532-67B7-40D5-AAE0-31E1EA16EA4E}"/>
              </a:ext>
            </a:extLst>
          </p:cNvPr>
          <p:cNvPicPr preferRelativeResize="0"/>
          <p:nvPr/>
        </p:nvPicPr>
        <p:blipFill>
          <a:blip r:embed="rId3">
            <a:alphaModFix/>
          </a:blip>
          <a:stretch>
            <a:fillRect/>
          </a:stretch>
        </p:blipFill>
        <p:spPr>
          <a:xfrm>
            <a:off x="519712" y="1777749"/>
            <a:ext cx="5825650" cy="2937189"/>
          </a:xfrm>
          <a:prstGeom prst="rect">
            <a:avLst/>
          </a:prstGeom>
          <a:noFill/>
          <a:ln>
            <a:noFill/>
          </a:ln>
        </p:spPr>
      </p:pic>
      <p:sp>
        <p:nvSpPr>
          <p:cNvPr id="2" name="Retângulo 1">
            <a:extLst>
              <a:ext uri="{FF2B5EF4-FFF2-40B4-BE49-F238E27FC236}">
                <a16:creationId xmlns:a16="http://schemas.microsoft.com/office/drawing/2014/main" id="{B7F6B752-45A9-461A-9D2A-A28B9D467EF4}"/>
              </a:ext>
            </a:extLst>
          </p:cNvPr>
          <p:cNvSpPr/>
          <p:nvPr/>
        </p:nvSpPr>
        <p:spPr>
          <a:xfrm>
            <a:off x="2286000" y="2331685"/>
            <a:ext cx="4572000" cy="646331"/>
          </a:xfrm>
          <a:prstGeom prst="rect">
            <a:avLst/>
          </a:prstGeom>
        </p:spPr>
        <p:txBody>
          <a:bodyPr>
            <a:spAutoFit/>
          </a:bodyPr>
          <a:lstStyle/>
          <a:p>
            <a:pPr marL="457200" lvl="0" algn="ctr">
              <a:lnSpc>
                <a:spcPct val="90000"/>
              </a:lnSpc>
            </a:pPr>
            <a:endParaRPr lang="pt-BR" sz="4000" dirty="0">
              <a:latin typeface="Calibri"/>
              <a:ea typeface="Calibri"/>
              <a:cs typeface="Calibri"/>
              <a:sym typeface="Calibri"/>
            </a:endParaRPr>
          </a:p>
        </p:txBody>
      </p:sp>
      <p:sp>
        <p:nvSpPr>
          <p:cNvPr id="8" name="Google Shape;140;p30">
            <a:extLst>
              <a:ext uri="{FF2B5EF4-FFF2-40B4-BE49-F238E27FC236}">
                <a16:creationId xmlns:a16="http://schemas.microsoft.com/office/drawing/2014/main" id="{9A11FE6A-55C8-471A-B3EA-4198B8FEFA82}"/>
              </a:ext>
            </a:extLst>
          </p:cNvPr>
          <p:cNvSpPr/>
          <p:nvPr/>
        </p:nvSpPr>
        <p:spPr>
          <a:xfrm>
            <a:off x="519712" y="4499515"/>
            <a:ext cx="6772628" cy="430847"/>
          </a:xfrm>
          <a:prstGeom prst="rect">
            <a:avLst/>
          </a:prstGeom>
          <a:noFill/>
          <a:ln>
            <a:noFill/>
          </a:ln>
        </p:spPr>
        <p:txBody>
          <a:bodyPr spcFirstLastPara="1" wrap="square" lIns="91425" tIns="45700" rIns="91425" bIns="45700" anchor="t" anchorCtr="0">
            <a:spAutoFit/>
          </a:bodyPr>
          <a:lstStyle/>
          <a:p>
            <a:pPr algn="ctr"/>
            <a:r>
              <a:rPr lang="pt-BR" sz="1100" b="1" i="0" u="none" strike="noStrike" cap="none" dirty="0">
                <a:solidFill>
                  <a:schemeClr val="dk1"/>
                </a:solidFill>
                <a:latin typeface="Calibri" panose="020F0502020204030204" pitchFamily="34" charset="0"/>
                <a:ea typeface="Calibri"/>
                <a:cs typeface="Calibri"/>
                <a:sym typeface="Calibri"/>
              </a:rPr>
              <a:t>Fonte: </a:t>
            </a:r>
            <a:r>
              <a:rPr lang="pt-BR" sz="1100" u="sng" dirty="0">
                <a:solidFill>
                  <a:schemeClr val="hlink"/>
                </a:solidFill>
                <a:hlinkClick r:id="rId4"/>
              </a:rPr>
              <a:t>https://www.spiritfanfiction.com/historia/sei-la-14950203</a:t>
            </a:r>
            <a:endParaRPr lang="pt-BR" sz="3200" dirty="0">
              <a:latin typeface="Calibri"/>
              <a:ea typeface="Calibri"/>
              <a:cs typeface="Calibri"/>
              <a:sym typeface="Calibri"/>
            </a:endParaRPr>
          </a:p>
          <a:p>
            <a:pPr lvl="0" algn="ctr"/>
            <a:endParaRPr sz="1100" b="0" i="0" u="none" strike="noStrike" cap="none" dirty="0">
              <a:solidFill>
                <a:srgbClr val="000000"/>
              </a:solidFill>
              <a:latin typeface="Calibri" panose="020F0502020204030204" pitchFamily="34" charset="0"/>
              <a:ea typeface="Calibri"/>
              <a:cs typeface="Calibri"/>
              <a:sym typeface="Calibri"/>
            </a:endParaRPr>
          </a:p>
        </p:txBody>
      </p:sp>
      <p:sp>
        <p:nvSpPr>
          <p:cNvPr id="3" name="Balão de Fala: Oval 2">
            <a:extLst>
              <a:ext uri="{FF2B5EF4-FFF2-40B4-BE49-F238E27FC236}">
                <a16:creationId xmlns:a16="http://schemas.microsoft.com/office/drawing/2014/main" id="{BFB77802-02C8-45B8-9093-29961FDDB2C5}"/>
              </a:ext>
            </a:extLst>
          </p:cNvPr>
          <p:cNvSpPr/>
          <p:nvPr/>
        </p:nvSpPr>
        <p:spPr>
          <a:xfrm>
            <a:off x="3639928" y="498993"/>
            <a:ext cx="4365937" cy="2118547"/>
          </a:xfrm>
          <a:prstGeom prst="wedgeEllipseCallout">
            <a:avLst>
              <a:gd name="adj1" fmla="val -40110"/>
              <a:gd name="adj2" fmla="val 57029"/>
            </a:avLst>
          </a:prstGeom>
        </p:spPr>
        <p:style>
          <a:lnRef idx="0">
            <a:schemeClr val="accent1"/>
          </a:lnRef>
          <a:fillRef idx="3">
            <a:schemeClr val="accent1"/>
          </a:fillRef>
          <a:effectRef idx="3">
            <a:schemeClr val="accent1"/>
          </a:effectRef>
          <a:fontRef idx="minor">
            <a:schemeClr val="lt1"/>
          </a:fontRef>
        </p:style>
        <p:txBody>
          <a:bodyPr rtlCol="0" anchor="ctr"/>
          <a:lstStyle/>
          <a:p>
            <a:pPr marL="457200" lvl="0" algn="ctr">
              <a:lnSpc>
                <a:spcPct val="90000"/>
              </a:lnSpc>
            </a:pPr>
            <a:r>
              <a:rPr lang="pt-BR" sz="3200" b="1" dirty="0">
                <a:solidFill>
                  <a:schemeClr val="tx1"/>
                </a:solidFill>
                <a:latin typeface="Calibri"/>
                <a:ea typeface="Calibri"/>
                <a:cs typeface="Calibri"/>
                <a:sym typeface="Calibri"/>
              </a:rPr>
              <a:t>O que são movimentos especiais no xadrez?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sp>
        <p:nvSpPr>
          <p:cNvPr id="165" name="Google Shape;165;g88a92db901_0_12"/>
          <p:cNvSpPr txBox="1"/>
          <p:nvPr/>
        </p:nvSpPr>
        <p:spPr>
          <a:xfrm>
            <a:off x="437882" y="974875"/>
            <a:ext cx="6284890" cy="3755414"/>
          </a:xfrm>
          <a:prstGeom prst="rect">
            <a:avLst/>
          </a:prstGeom>
          <a:noFill/>
          <a:ln>
            <a:noFill/>
          </a:ln>
        </p:spPr>
        <p:txBody>
          <a:bodyPr spcFirstLastPara="1" wrap="square" lIns="68400" tIns="34200" rIns="68400" bIns="34200" anchor="t" anchorCtr="0">
            <a:noAutofit/>
          </a:bodyPr>
          <a:lstStyle/>
          <a:p>
            <a:pPr marL="457200" lvl="0" indent="-457200" algn="ctr">
              <a:buClr>
                <a:schemeClr val="dk1"/>
              </a:buClr>
              <a:buSzPct val="100000"/>
              <a:buFont typeface="Wingdings" panose="05000000000000000000" pitchFamily="2" charset="2"/>
              <a:buChar char="ü"/>
            </a:pPr>
            <a:r>
              <a:rPr lang="pt-BR" sz="2800" dirty="0">
                <a:highlight>
                  <a:srgbClr val="FFFFFF"/>
                </a:highlight>
                <a:latin typeface="Calibri" panose="020F0502020204030204" pitchFamily="34" charset="0"/>
              </a:rPr>
              <a:t>O Roque usa o rei e uma torre, e é a única vez no jogo onde mais de uma peça pode ser movida em uma única jogada.</a:t>
            </a:r>
          </a:p>
          <a:p>
            <a:pPr marL="457200" lvl="0" indent="-457200" algn="ctr">
              <a:buClr>
                <a:schemeClr val="dk1"/>
              </a:buClr>
              <a:buSzPct val="100000"/>
              <a:buFont typeface="Wingdings" panose="05000000000000000000" pitchFamily="2" charset="2"/>
              <a:buChar char="ü"/>
            </a:pPr>
            <a:r>
              <a:rPr lang="pt-BR" sz="2800" dirty="0">
                <a:highlight>
                  <a:srgbClr val="FFFFFF"/>
                </a:highlight>
                <a:latin typeface="Calibri" panose="020F0502020204030204" pitchFamily="34" charset="0"/>
              </a:rPr>
              <a:t>Sua finalidade é salvar o rei de um possível xeque.</a:t>
            </a:r>
          </a:p>
          <a:p>
            <a:pPr marL="457200" lvl="0" indent="-457200" algn="ctr">
              <a:buClr>
                <a:schemeClr val="dk1"/>
              </a:buClr>
              <a:buSzPct val="100000"/>
              <a:buFont typeface="Wingdings" panose="05000000000000000000" pitchFamily="2" charset="2"/>
              <a:buChar char="ü"/>
            </a:pPr>
            <a:r>
              <a:rPr lang="pt-BR" sz="2800" dirty="0">
                <a:highlight>
                  <a:srgbClr val="FFFFFF"/>
                </a:highlight>
                <a:latin typeface="Calibri" panose="020F0502020204030204" pitchFamily="34" charset="0"/>
              </a:rPr>
              <a:t> Só pode ser feito apenas uma vez por partida, uma para cada jogador.</a:t>
            </a:r>
          </a:p>
        </p:txBody>
      </p:sp>
      <p:sp>
        <p:nvSpPr>
          <p:cNvPr id="4" name="Google Shape;138;g8636a89e56_0_1">
            <a:extLst>
              <a:ext uri="{FF2B5EF4-FFF2-40B4-BE49-F238E27FC236}">
                <a16:creationId xmlns:a16="http://schemas.microsoft.com/office/drawing/2014/main" id="{28E723F2-5A0A-42F6-B858-CAA2644956E4}"/>
              </a:ext>
            </a:extLst>
          </p:cNvPr>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lvl="0" indent="-38100" algn="ctr" rtl="0">
              <a:lnSpc>
                <a:spcPct val="90000"/>
              </a:lnSpc>
              <a:spcBef>
                <a:spcPts val="0"/>
              </a:spcBef>
              <a:spcAft>
                <a:spcPts val="0"/>
              </a:spcAft>
              <a:buClr>
                <a:schemeClr val="dk1"/>
              </a:buClr>
              <a:buFont typeface="Arial"/>
              <a:buNone/>
            </a:pPr>
            <a:r>
              <a:rPr lang="pt-BR" sz="4000" b="1" dirty="0">
                <a:solidFill>
                  <a:schemeClr val="dk1"/>
                </a:solidFill>
                <a:latin typeface="Calibri"/>
                <a:ea typeface="Calibri"/>
                <a:cs typeface="Calibri"/>
                <a:sym typeface="Calibri"/>
              </a:rPr>
              <a:t>ROQUE</a:t>
            </a:r>
            <a:endParaRPr sz="4000" b="1" dirty="0">
              <a:solidFill>
                <a:schemeClr val="dk1"/>
              </a:solidFill>
              <a:latin typeface="Calibri"/>
              <a:ea typeface="Calibri"/>
              <a:cs typeface="Calibri"/>
              <a:sym typeface="Calibri"/>
            </a:endParaRPr>
          </a:p>
        </p:txBody>
      </p:sp>
      <p:pic>
        <p:nvPicPr>
          <p:cNvPr id="2050" name="Picture 2" descr="Jogo de Xadrez - O Roque">
            <a:extLst>
              <a:ext uri="{FF2B5EF4-FFF2-40B4-BE49-F238E27FC236}">
                <a16:creationId xmlns:a16="http://schemas.microsoft.com/office/drawing/2014/main" id="{C11D51B1-9B11-4812-820B-B9B62BF79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269" y="974875"/>
            <a:ext cx="1836849" cy="232389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91910A7-55D4-4037-B86A-423495F21D92}"/>
              </a:ext>
            </a:extLst>
          </p:cNvPr>
          <p:cNvSpPr/>
          <p:nvPr/>
        </p:nvSpPr>
        <p:spPr>
          <a:xfrm>
            <a:off x="2015544" y="4468679"/>
            <a:ext cx="4572000" cy="261610"/>
          </a:xfrm>
          <a:prstGeom prst="rect">
            <a:avLst/>
          </a:prstGeom>
        </p:spPr>
        <p:txBody>
          <a:bodyPr>
            <a:spAutoFit/>
          </a:bodyPr>
          <a:lstStyle/>
          <a:p>
            <a:r>
              <a:rPr lang="pt-BR" sz="1100" b="1" dirty="0">
                <a:latin typeface="Calibri" panose="020F0502020204030204" pitchFamily="34" charset="0"/>
              </a:rPr>
              <a:t>Fonte: </a:t>
            </a:r>
            <a:r>
              <a:rPr lang="pt-BR" sz="1100" dirty="0">
                <a:latin typeface="Calibri" panose="020F0502020204030204" pitchFamily="34" charset="0"/>
                <a:hlinkClick r:id="rId4"/>
              </a:rPr>
              <a:t>https://criptopage.caixapreta.org/secao/xadrez/imagens/roque.jpg</a:t>
            </a:r>
            <a:endParaRPr lang="pt-BR" sz="1100" dirty="0">
              <a:latin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Google Shape;165;p34"/>
          <p:cNvSpPr txBox="1"/>
          <p:nvPr/>
        </p:nvSpPr>
        <p:spPr>
          <a:xfrm>
            <a:off x="429000" y="1154974"/>
            <a:ext cx="7955146" cy="3422915"/>
          </a:xfrm>
          <a:prstGeom prst="rect">
            <a:avLst/>
          </a:prstGeom>
          <a:noFill/>
          <a:ln>
            <a:noFill/>
          </a:ln>
        </p:spPr>
        <p:txBody>
          <a:bodyPr spcFirstLastPara="1" wrap="square" lIns="68400" tIns="34200" rIns="68400" bIns="34200" anchor="t" anchorCtr="0">
            <a:noAutofit/>
          </a:bodyPr>
          <a:lstStyle/>
          <a:p>
            <a:pPr marL="527050" lvl="0" indent="-514350" algn="ctr" rtl="0">
              <a:spcBef>
                <a:spcPts val="1200"/>
              </a:spcBef>
              <a:spcAft>
                <a:spcPts val="0"/>
              </a:spcAft>
              <a:buSzPct val="100000"/>
              <a:buFont typeface="+mj-lt"/>
              <a:buAutoNum type="arabicPeriod"/>
            </a:pPr>
            <a:r>
              <a:rPr lang="pt-BR" sz="3200" dirty="0">
                <a:highlight>
                  <a:srgbClr val="FFFFFF"/>
                </a:highlight>
                <a:latin typeface="Calibri" panose="020F0502020204030204" pitchFamily="34" charset="0"/>
                <a:ea typeface="Calibri"/>
                <a:cs typeface="Calibri"/>
                <a:sym typeface="Calibri"/>
              </a:rPr>
              <a:t>Tanto o rei como a torre escolhidos não podem ter sido movimentados inda durante o jogo.</a:t>
            </a:r>
            <a:endParaRPr sz="3200" dirty="0">
              <a:highlight>
                <a:srgbClr val="FFFFFF"/>
              </a:highlight>
              <a:latin typeface="Calibri" panose="020F0502020204030204" pitchFamily="34" charset="0"/>
              <a:ea typeface="Calibri"/>
              <a:cs typeface="Calibri"/>
              <a:sym typeface="Calibri"/>
            </a:endParaRPr>
          </a:p>
          <a:p>
            <a:pPr marL="527050" lvl="0" indent="-514350" algn="ctr" rtl="0">
              <a:spcBef>
                <a:spcPts val="0"/>
              </a:spcBef>
              <a:spcAft>
                <a:spcPts val="0"/>
              </a:spcAft>
              <a:buClr>
                <a:srgbClr val="000000"/>
              </a:buClr>
              <a:buSzPct val="100000"/>
              <a:buFont typeface="+mj-lt"/>
              <a:buAutoNum type="arabicPeriod"/>
            </a:pPr>
            <a:r>
              <a:rPr lang="pt-BR" sz="3200" dirty="0">
                <a:highlight>
                  <a:srgbClr val="FFFFFF"/>
                </a:highlight>
                <a:latin typeface="Calibri" panose="020F0502020204030204" pitchFamily="34" charset="0"/>
                <a:ea typeface="Calibri"/>
                <a:cs typeface="Calibri"/>
                <a:sym typeface="Calibri"/>
              </a:rPr>
              <a:t>Não podem existir peças entre o rei e a torre.</a:t>
            </a:r>
            <a:endParaRPr sz="3200" dirty="0">
              <a:highlight>
                <a:srgbClr val="FFFFFF"/>
              </a:highlight>
              <a:latin typeface="Calibri" panose="020F0502020204030204" pitchFamily="34" charset="0"/>
              <a:ea typeface="Calibri"/>
              <a:cs typeface="Calibri"/>
              <a:sym typeface="Calibri"/>
            </a:endParaRPr>
          </a:p>
          <a:p>
            <a:pPr marL="527050" lvl="0" indent="-514350" algn="ctr" rtl="0">
              <a:spcBef>
                <a:spcPts val="0"/>
              </a:spcBef>
              <a:spcAft>
                <a:spcPts val="0"/>
              </a:spcAft>
              <a:buClr>
                <a:srgbClr val="000000"/>
              </a:buClr>
              <a:buSzPct val="100000"/>
              <a:buFont typeface="+mj-lt"/>
              <a:buAutoNum type="arabicPeriod"/>
            </a:pPr>
            <a:r>
              <a:rPr lang="pt-BR" sz="3200" dirty="0">
                <a:highlight>
                  <a:srgbClr val="FFFFFF"/>
                </a:highlight>
                <a:latin typeface="Calibri" panose="020F0502020204030204" pitchFamily="34" charset="0"/>
                <a:ea typeface="Calibri"/>
                <a:cs typeface="Calibri"/>
                <a:sym typeface="Calibri"/>
              </a:rPr>
              <a:t>O rei não pode estar em xeque.</a:t>
            </a:r>
            <a:endParaRPr sz="3200" b="0" i="0" u="none" strike="noStrike" cap="none" dirty="0">
              <a:solidFill>
                <a:srgbClr val="000000"/>
              </a:solidFill>
              <a:latin typeface="Calibri" panose="020F0502020204030204" pitchFamily="34" charset="0"/>
              <a:ea typeface="Calibri"/>
              <a:cs typeface="Calibri"/>
              <a:sym typeface="Calibri"/>
            </a:endParaRPr>
          </a:p>
          <a:p>
            <a:pPr marL="971550" marR="0" lvl="0" indent="-514350" algn="ctr" rtl="0">
              <a:spcBef>
                <a:spcPts val="0"/>
              </a:spcBef>
              <a:spcAft>
                <a:spcPts val="0"/>
              </a:spcAft>
              <a:buClr>
                <a:srgbClr val="000000"/>
              </a:buClr>
              <a:buSzPts val="2800"/>
              <a:buFont typeface="+mj-lt"/>
              <a:buAutoNum type="arabicPeriod"/>
            </a:pPr>
            <a:endParaRPr sz="3200" b="0" i="0" u="none" strike="noStrike" cap="none" dirty="0">
              <a:solidFill>
                <a:srgbClr val="000000"/>
              </a:solidFill>
              <a:latin typeface="Calibri" panose="020F0502020204030204" pitchFamily="34" charset="0"/>
              <a:ea typeface="Calibri"/>
              <a:cs typeface="Calibri"/>
              <a:sym typeface="Calibri"/>
            </a:endParaRPr>
          </a:p>
          <a:p>
            <a:pPr marL="971550" marR="0" lvl="0" indent="-514350" algn="ctr" rtl="0">
              <a:spcBef>
                <a:spcPts val="0"/>
              </a:spcBef>
              <a:spcAft>
                <a:spcPts val="0"/>
              </a:spcAft>
              <a:buClr>
                <a:srgbClr val="000000"/>
              </a:buClr>
              <a:buSzPts val="2800"/>
              <a:buFont typeface="+mj-lt"/>
              <a:buAutoNum type="arabicPeriod"/>
            </a:pPr>
            <a:endParaRPr sz="3200" b="0" i="0" u="none" strike="noStrike" cap="none" dirty="0">
              <a:solidFill>
                <a:srgbClr val="000000"/>
              </a:solidFill>
              <a:latin typeface="Calibri" panose="020F0502020204030204" pitchFamily="34" charset="0"/>
              <a:ea typeface="Calibri"/>
              <a:cs typeface="Calibri"/>
              <a:sym typeface="Calibri"/>
            </a:endParaRPr>
          </a:p>
          <a:p>
            <a:pPr marL="971550" marR="0" lvl="0" indent="-514350" algn="ctr" rtl="0">
              <a:spcBef>
                <a:spcPts val="0"/>
              </a:spcBef>
              <a:spcAft>
                <a:spcPts val="0"/>
              </a:spcAft>
              <a:buClr>
                <a:srgbClr val="000000"/>
              </a:buClr>
              <a:buSzPts val="2800"/>
              <a:buFont typeface="+mj-lt"/>
              <a:buAutoNum type="arabicPeriod"/>
            </a:pPr>
            <a:endParaRPr sz="3200" b="0" i="0" u="none" strike="noStrike" cap="none" dirty="0">
              <a:solidFill>
                <a:srgbClr val="000000"/>
              </a:solidFill>
              <a:latin typeface="Calibri" panose="020F0502020204030204" pitchFamily="34" charset="0"/>
              <a:ea typeface="Calibri"/>
              <a:cs typeface="Calibri"/>
              <a:sym typeface="Calibri"/>
            </a:endParaRPr>
          </a:p>
          <a:p>
            <a:pPr marL="971550" marR="0" lvl="0" indent="-514350" algn="ctr" rtl="0">
              <a:spcBef>
                <a:spcPts val="0"/>
              </a:spcBef>
              <a:spcAft>
                <a:spcPts val="0"/>
              </a:spcAft>
              <a:buClr>
                <a:srgbClr val="000000"/>
              </a:buClr>
              <a:buSzPts val="2800"/>
              <a:buFont typeface="+mj-lt"/>
              <a:buAutoNum type="arabicPeriod"/>
            </a:pPr>
            <a:endParaRPr sz="3200" b="0" i="0" u="none" strike="noStrike" cap="none" dirty="0">
              <a:solidFill>
                <a:srgbClr val="000000"/>
              </a:solidFill>
              <a:latin typeface="Calibri" panose="020F0502020204030204" pitchFamily="34" charset="0"/>
              <a:ea typeface="Calibri"/>
              <a:cs typeface="Calibri"/>
              <a:sym typeface="Calibri"/>
            </a:endParaRPr>
          </a:p>
          <a:p>
            <a:pPr marL="514350" marR="0" lvl="0" indent="-514350" algn="ctr" rtl="0">
              <a:spcBef>
                <a:spcPts val="0"/>
              </a:spcBef>
              <a:spcAft>
                <a:spcPts val="0"/>
              </a:spcAft>
              <a:buClr>
                <a:srgbClr val="000000"/>
              </a:buClr>
              <a:buSzPts val="2800"/>
              <a:buFont typeface="+mj-lt"/>
              <a:buAutoNum type="arabicPeriod"/>
            </a:pPr>
            <a:endParaRPr sz="3200" b="0" i="0" u="none" strike="noStrike" cap="none" dirty="0">
              <a:solidFill>
                <a:srgbClr val="000000"/>
              </a:solidFill>
              <a:latin typeface="Calibri" panose="020F0502020204030204" pitchFamily="34" charset="0"/>
              <a:ea typeface="Calibri"/>
              <a:cs typeface="Calibri"/>
              <a:sym typeface="Calibri"/>
            </a:endParaRPr>
          </a:p>
        </p:txBody>
      </p:sp>
      <p:sp>
        <p:nvSpPr>
          <p:cNvPr id="166" name="Google Shape;166;p34"/>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
        <p:nvSpPr>
          <p:cNvPr id="5" name="Google Shape;138;g8636a89e56_0_1">
            <a:extLst>
              <a:ext uri="{FF2B5EF4-FFF2-40B4-BE49-F238E27FC236}">
                <a16:creationId xmlns:a16="http://schemas.microsoft.com/office/drawing/2014/main" id="{FEB288F9-006C-4491-88B4-ABBC4E591CFE}"/>
              </a:ext>
            </a:extLst>
          </p:cNvPr>
          <p:cNvSpPr/>
          <p:nvPr/>
        </p:nvSpPr>
        <p:spPr>
          <a:xfrm>
            <a:off x="2436253" y="425030"/>
            <a:ext cx="5580846" cy="769032"/>
          </a:xfrm>
          <a:prstGeom prst="rect">
            <a:avLst/>
          </a:prstGeom>
          <a:noFill/>
          <a:ln>
            <a:noFill/>
          </a:ln>
        </p:spPr>
        <p:txBody>
          <a:bodyPr spcFirstLastPara="1" wrap="square" lIns="91425" tIns="45700" rIns="91425" bIns="45700" anchor="t" anchorCtr="0">
            <a:noAutofit/>
          </a:bodyPr>
          <a:lstStyle/>
          <a:p>
            <a:pPr marL="171450" lvl="0" indent="-38100" algn="ctr" rtl="0">
              <a:lnSpc>
                <a:spcPct val="90000"/>
              </a:lnSpc>
              <a:spcBef>
                <a:spcPts val="0"/>
              </a:spcBef>
              <a:spcAft>
                <a:spcPts val="0"/>
              </a:spcAft>
              <a:buClr>
                <a:schemeClr val="dk1"/>
              </a:buClr>
              <a:buFont typeface="Arial"/>
              <a:buNone/>
            </a:pPr>
            <a:r>
              <a:rPr lang="pt-BR" sz="4000" b="1" dirty="0">
                <a:solidFill>
                  <a:schemeClr val="dk1"/>
                </a:solidFill>
                <a:latin typeface="Calibri"/>
                <a:ea typeface="Calibri"/>
                <a:cs typeface="Calibri"/>
                <a:sym typeface="Calibri"/>
              </a:rPr>
              <a:t>Requisitos para o Roque</a:t>
            </a:r>
            <a:endParaRPr sz="4000" b="1"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70"/>
        <p:cNvGrpSpPr/>
        <p:nvPr/>
      </p:nvGrpSpPr>
      <p:grpSpPr>
        <a:xfrm>
          <a:off x="0" y="0"/>
          <a:ext cx="0" cy="0"/>
          <a:chOff x="0" y="0"/>
          <a:chExt cx="0" cy="0"/>
        </a:xfrm>
      </p:grpSpPr>
      <p:sp>
        <p:nvSpPr>
          <p:cNvPr id="171" name="Google Shape;171;p35"/>
          <p:cNvSpPr txBox="1"/>
          <p:nvPr/>
        </p:nvSpPr>
        <p:spPr>
          <a:xfrm>
            <a:off x="450761" y="913637"/>
            <a:ext cx="8036416" cy="3542453"/>
          </a:xfrm>
          <a:prstGeom prst="rect">
            <a:avLst/>
          </a:prstGeom>
          <a:noFill/>
          <a:ln>
            <a:noFill/>
          </a:ln>
        </p:spPr>
        <p:txBody>
          <a:bodyPr spcFirstLastPara="1" wrap="square" lIns="68400" tIns="34200" rIns="68400" bIns="34200" anchor="t" anchorCtr="0">
            <a:noAutofit/>
          </a:bodyPr>
          <a:lstStyle/>
          <a:p>
            <a:pPr marL="546100" lvl="0" indent="-514350" algn="ctr" rtl="0">
              <a:lnSpc>
                <a:spcPct val="115000"/>
              </a:lnSpc>
              <a:spcBef>
                <a:spcPts val="1200"/>
              </a:spcBef>
              <a:spcAft>
                <a:spcPts val="0"/>
              </a:spcAft>
              <a:buClr>
                <a:srgbClr val="212529"/>
              </a:buClr>
              <a:buSzPct val="100000"/>
              <a:buFont typeface="+mj-lt"/>
              <a:buAutoNum type="arabicPeriod" startAt="4"/>
            </a:pPr>
            <a:r>
              <a:rPr lang="pt-BR" sz="3200" dirty="0">
                <a:solidFill>
                  <a:srgbClr val="212529"/>
                </a:solidFill>
                <a:highlight>
                  <a:srgbClr val="FFFFFF"/>
                </a:highlight>
                <a:latin typeface="Calibri" panose="020F0502020204030204" pitchFamily="34" charset="0"/>
                <a:ea typeface="Calibri"/>
                <a:cs typeface="Calibri"/>
                <a:sym typeface="Calibri"/>
              </a:rPr>
              <a:t>O rei não pode cruzar uma casa que estiver sendo atacada por peças adversárias.</a:t>
            </a:r>
          </a:p>
          <a:p>
            <a:pPr marL="546100" lvl="0" indent="-514350" algn="ctr">
              <a:lnSpc>
                <a:spcPct val="115000"/>
              </a:lnSpc>
              <a:spcBef>
                <a:spcPts val="1200"/>
              </a:spcBef>
              <a:buClr>
                <a:srgbClr val="212529"/>
              </a:buClr>
              <a:buSzPct val="100000"/>
              <a:buFont typeface="+mj-lt"/>
              <a:buAutoNum type="arabicPeriod" startAt="4"/>
            </a:pPr>
            <a:r>
              <a:rPr lang="pt-BR" sz="3200" dirty="0">
                <a:latin typeface="Calibri" panose="020F0502020204030204" pitchFamily="34" charset="0"/>
              </a:rPr>
              <a:t>O rei, ao rocar, não pode terminar em uma situação de xeque. </a:t>
            </a:r>
            <a:endParaRPr sz="3200" dirty="0">
              <a:solidFill>
                <a:srgbClr val="212529"/>
              </a:solidFill>
              <a:highlight>
                <a:srgbClr val="FFFFFF"/>
              </a:highlight>
              <a:latin typeface="Calibri" panose="020F0502020204030204" pitchFamily="34" charset="0"/>
              <a:ea typeface="Calibri"/>
              <a:cs typeface="Calibri"/>
              <a:sym typeface="Calibri"/>
            </a:endParaRPr>
          </a:p>
        </p:txBody>
      </p:sp>
      <p:sp>
        <p:nvSpPr>
          <p:cNvPr id="172" name="Google Shape;172;p35"/>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Google Shape;165;p34"/>
          <p:cNvSpPr txBox="1"/>
          <p:nvPr/>
        </p:nvSpPr>
        <p:spPr>
          <a:xfrm>
            <a:off x="553791" y="1154974"/>
            <a:ext cx="8371267" cy="3575315"/>
          </a:xfrm>
          <a:prstGeom prst="rect">
            <a:avLst/>
          </a:prstGeom>
          <a:noFill/>
          <a:ln>
            <a:noFill/>
          </a:ln>
        </p:spPr>
        <p:txBody>
          <a:bodyPr spcFirstLastPara="1" wrap="square" lIns="68400" tIns="34200" rIns="68400" bIns="34200" anchor="t" anchorCtr="0">
            <a:noAutofit/>
          </a:bodyPr>
          <a:lstStyle/>
          <a:p>
            <a:pPr marL="914400" indent="-457200" algn="ctr">
              <a:spcAft>
                <a:spcPts val="1200"/>
              </a:spcAft>
              <a:buSzPts val="2800"/>
              <a:buFont typeface="Arial" panose="020B0604020202020204" pitchFamily="34" charset="0"/>
              <a:buChar char="•"/>
            </a:pPr>
            <a:r>
              <a:rPr lang="pt-BR" sz="3200" b="1" dirty="0">
                <a:latin typeface="Calibri" panose="020F0502020204030204" pitchFamily="34" charset="0"/>
                <a:ea typeface="Calibri"/>
                <a:cs typeface="Calibri"/>
                <a:sym typeface="Calibri"/>
              </a:rPr>
              <a:t>Roque Menor </a:t>
            </a:r>
            <a:r>
              <a:rPr lang="pt-BR" sz="3200" dirty="0">
                <a:latin typeface="Calibri" panose="020F0502020204030204" pitchFamily="34" charset="0"/>
                <a:ea typeface="Calibri"/>
                <a:cs typeface="Calibri"/>
                <a:sym typeface="Calibri"/>
              </a:rPr>
              <a:t>(</a:t>
            </a:r>
            <a:r>
              <a:rPr lang="pt-BR" sz="3200" dirty="0">
                <a:solidFill>
                  <a:srgbClr val="212529"/>
                </a:solidFill>
                <a:highlight>
                  <a:srgbClr val="FFFFFF"/>
                </a:highlight>
                <a:latin typeface="Calibri"/>
                <a:ea typeface="Calibri"/>
                <a:cs typeface="Calibri"/>
                <a:sym typeface="Calibri"/>
              </a:rPr>
              <a:t>Roque do lado do Rei, Roque Pequeno ou Roque Curto).</a:t>
            </a:r>
            <a:endParaRPr lang="pt-BR" sz="3200" dirty="0">
              <a:latin typeface="Calibri" panose="020F0502020204030204" pitchFamily="34" charset="0"/>
              <a:ea typeface="Calibri"/>
              <a:cs typeface="Calibri"/>
              <a:sym typeface="Calibri"/>
            </a:endParaRPr>
          </a:p>
          <a:p>
            <a:pPr marL="914400" lvl="0" indent="-457200" algn="ctr">
              <a:spcAft>
                <a:spcPts val="1200"/>
              </a:spcAft>
              <a:buSzPts val="2800"/>
              <a:buFont typeface="Arial" panose="020B0604020202020204" pitchFamily="34" charset="0"/>
              <a:buChar char="•"/>
            </a:pPr>
            <a:r>
              <a:rPr lang="pt-BR" sz="3200" b="1" i="0" u="none" strike="noStrike" cap="none" dirty="0">
                <a:solidFill>
                  <a:srgbClr val="000000"/>
                </a:solidFill>
                <a:latin typeface="Calibri" panose="020F0502020204030204" pitchFamily="34" charset="0"/>
                <a:ea typeface="Calibri"/>
                <a:cs typeface="Calibri"/>
                <a:sym typeface="Calibri"/>
              </a:rPr>
              <a:t>Roque Maior </a:t>
            </a:r>
            <a:r>
              <a:rPr lang="pt-BR" sz="3200" b="0" i="0" u="none" strike="noStrike" cap="none" dirty="0">
                <a:solidFill>
                  <a:srgbClr val="000000"/>
                </a:solidFill>
                <a:latin typeface="Calibri" panose="020F0502020204030204" pitchFamily="34" charset="0"/>
                <a:ea typeface="Calibri"/>
                <a:cs typeface="Calibri"/>
                <a:sym typeface="Calibri"/>
              </a:rPr>
              <a:t>(</a:t>
            </a:r>
            <a:r>
              <a:rPr lang="pt-BR" sz="3200" b="0" i="0" u="none" strike="noStrike" cap="none" dirty="0">
                <a:solidFill>
                  <a:srgbClr val="212529"/>
                </a:solidFill>
                <a:highlight>
                  <a:srgbClr val="FFFFFF"/>
                </a:highlight>
                <a:latin typeface="Calibri"/>
                <a:ea typeface="Calibri"/>
                <a:cs typeface="Calibri"/>
                <a:sym typeface="Calibri"/>
              </a:rPr>
              <a:t>R</a:t>
            </a:r>
            <a:r>
              <a:rPr lang="pt-BR" sz="3200" dirty="0">
                <a:solidFill>
                  <a:srgbClr val="212529"/>
                </a:solidFill>
                <a:highlight>
                  <a:srgbClr val="FFFFFF"/>
                </a:highlight>
                <a:latin typeface="Calibri"/>
                <a:ea typeface="Calibri"/>
                <a:cs typeface="Calibri"/>
                <a:sym typeface="Calibri"/>
              </a:rPr>
              <a:t>oque do lado da Dama, Roque Grande ou Roque Longo). </a:t>
            </a:r>
            <a:endParaRPr lang="pt-BR" sz="3200" b="0" i="0" u="none" strike="noStrike" cap="none" dirty="0">
              <a:solidFill>
                <a:srgbClr val="000000"/>
              </a:solidFill>
              <a:latin typeface="Calibri" panose="020F0502020204030204" pitchFamily="34" charset="0"/>
              <a:ea typeface="Calibri"/>
              <a:cs typeface="Calibri"/>
              <a:sym typeface="Calibri"/>
            </a:endParaRPr>
          </a:p>
          <a:p>
            <a:pPr marL="971550" marR="0" lvl="0" indent="-514350" algn="ctr" rtl="0">
              <a:spcBef>
                <a:spcPts val="0"/>
              </a:spcBef>
              <a:spcAft>
                <a:spcPts val="1200"/>
              </a:spcAft>
              <a:buClr>
                <a:srgbClr val="000000"/>
              </a:buClr>
              <a:buSzPts val="2800"/>
              <a:buFont typeface="+mj-lt"/>
              <a:buAutoNum type="arabicPeriod"/>
            </a:pPr>
            <a:endParaRPr sz="3200" b="0" i="0" u="none" strike="noStrike" cap="none" dirty="0">
              <a:solidFill>
                <a:srgbClr val="000000"/>
              </a:solidFill>
              <a:latin typeface="Calibri" panose="020F0502020204030204" pitchFamily="34" charset="0"/>
              <a:ea typeface="Calibri"/>
              <a:cs typeface="Calibri"/>
              <a:sym typeface="Calibri"/>
            </a:endParaRPr>
          </a:p>
          <a:p>
            <a:pPr marL="971550" marR="0" lvl="0" indent="-514350" algn="ctr" rtl="0">
              <a:spcBef>
                <a:spcPts val="0"/>
              </a:spcBef>
              <a:spcAft>
                <a:spcPts val="1200"/>
              </a:spcAft>
              <a:buClr>
                <a:srgbClr val="000000"/>
              </a:buClr>
              <a:buSzPts val="2800"/>
              <a:buFont typeface="+mj-lt"/>
              <a:buAutoNum type="arabicPeriod"/>
            </a:pPr>
            <a:endParaRPr sz="3200" b="0" i="0" u="none" strike="noStrike" cap="none" dirty="0">
              <a:solidFill>
                <a:srgbClr val="000000"/>
              </a:solidFill>
              <a:latin typeface="Calibri" panose="020F0502020204030204" pitchFamily="34" charset="0"/>
              <a:ea typeface="Calibri"/>
              <a:cs typeface="Calibri"/>
              <a:sym typeface="Calibri"/>
            </a:endParaRPr>
          </a:p>
          <a:p>
            <a:pPr marL="514350" marR="0" lvl="0" indent="-514350" algn="ctr" rtl="0">
              <a:spcBef>
                <a:spcPts val="0"/>
              </a:spcBef>
              <a:spcAft>
                <a:spcPts val="1200"/>
              </a:spcAft>
              <a:buClr>
                <a:srgbClr val="000000"/>
              </a:buClr>
              <a:buSzPts val="2800"/>
              <a:buFont typeface="+mj-lt"/>
              <a:buAutoNum type="arabicPeriod"/>
            </a:pPr>
            <a:endParaRPr sz="3200" b="0" i="0" u="none" strike="noStrike" cap="none" dirty="0">
              <a:solidFill>
                <a:srgbClr val="000000"/>
              </a:solidFill>
              <a:latin typeface="Calibri" panose="020F0502020204030204" pitchFamily="34" charset="0"/>
              <a:ea typeface="Calibri"/>
              <a:cs typeface="Calibri"/>
              <a:sym typeface="Calibri"/>
            </a:endParaRPr>
          </a:p>
        </p:txBody>
      </p:sp>
      <p:sp>
        <p:nvSpPr>
          <p:cNvPr id="166" name="Google Shape;166;p34"/>
          <p:cNvSpPr/>
          <p:nvPr/>
        </p:nvSpPr>
        <p:spPr>
          <a:xfrm>
            <a:off x="1781577" y="413211"/>
            <a:ext cx="5580846" cy="769032"/>
          </a:xfrm>
          <a:prstGeom prst="rect">
            <a:avLst/>
          </a:prstGeom>
          <a:noFill/>
          <a:ln>
            <a:noFill/>
          </a:ln>
        </p:spPr>
        <p:txBody>
          <a:bodyPr spcFirstLastPara="1" wrap="square" lIns="91425" tIns="45700" rIns="91425" bIns="45700" anchor="t" anchorCtr="0">
            <a:noAutofit/>
          </a:bodyPr>
          <a:lstStyle/>
          <a:p>
            <a:pPr marL="171450" marR="0" lvl="0" indent="-38100" algn="ctr" rtl="0">
              <a:lnSpc>
                <a:spcPct val="9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p:txBody>
      </p:sp>
      <p:sp>
        <p:nvSpPr>
          <p:cNvPr id="5" name="Google Shape;138;g8636a89e56_0_1">
            <a:extLst>
              <a:ext uri="{FF2B5EF4-FFF2-40B4-BE49-F238E27FC236}">
                <a16:creationId xmlns:a16="http://schemas.microsoft.com/office/drawing/2014/main" id="{FEB288F9-006C-4491-88B4-ABBC4E591CFE}"/>
              </a:ext>
            </a:extLst>
          </p:cNvPr>
          <p:cNvSpPr/>
          <p:nvPr/>
        </p:nvSpPr>
        <p:spPr>
          <a:xfrm>
            <a:off x="2436253" y="425030"/>
            <a:ext cx="5580846" cy="769032"/>
          </a:xfrm>
          <a:prstGeom prst="rect">
            <a:avLst/>
          </a:prstGeom>
          <a:noFill/>
          <a:ln>
            <a:noFill/>
          </a:ln>
        </p:spPr>
        <p:txBody>
          <a:bodyPr spcFirstLastPara="1" wrap="square" lIns="91425" tIns="45700" rIns="91425" bIns="45700" anchor="t" anchorCtr="0">
            <a:noAutofit/>
          </a:bodyPr>
          <a:lstStyle/>
          <a:p>
            <a:pPr marL="171450" lvl="0" indent="-38100" algn="ctr" rtl="0">
              <a:lnSpc>
                <a:spcPct val="90000"/>
              </a:lnSpc>
              <a:spcBef>
                <a:spcPts val="0"/>
              </a:spcBef>
              <a:spcAft>
                <a:spcPts val="0"/>
              </a:spcAft>
              <a:buClr>
                <a:schemeClr val="dk1"/>
              </a:buClr>
              <a:buFont typeface="Arial"/>
              <a:buNone/>
            </a:pPr>
            <a:r>
              <a:rPr lang="pt-BR" sz="4000" b="1" dirty="0">
                <a:solidFill>
                  <a:schemeClr val="dk1"/>
                </a:solidFill>
                <a:latin typeface="Calibri"/>
                <a:ea typeface="Calibri"/>
                <a:cs typeface="Calibri"/>
                <a:sym typeface="Calibri"/>
              </a:rPr>
              <a:t>Tipos de Roque</a:t>
            </a:r>
            <a:endParaRPr sz="40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838490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TotalTime>
  <Words>1178</Words>
  <Application>Microsoft Office PowerPoint</Application>
  <PresentationFormat>Apresentação na tela (16:9)</PresentationFormat>
  <Paragraphs>144</Paragraphs>
  <Slides>33</Slides>
  <Notes>33</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33</vt:i4>
      </vt:variant>
    </vt:vector>
  </HeadingPairs>
  <TitlesOfParts>
    <vt:vector size="38" baseType="lpstr">
      <vt:lpstr>Arial</vt:lpstr>
      <vt:lpstr>Calibri</vt:lpstr>
      <vt:lpstr>Times New Roman</vt:lpstr>
      <vt:lpstr>Wingdings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Osmar Junior</cp:lastModifiedBy>
  <cp:revision>31</cp:revision>
  <dcterms:created xsi:type="dcterms:W3CDTF">2020-03-25T23:26:05Z</dcterms:created>
  <dcterms:modified xsi:type="dcterms:W3CDTF">2023-01-12T18:14:40Z</dcterms:modified>
</cp:coreProperties>
</file>