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285" r:id="rId3"/>
    <p:sldId id="259" r:id="rId4"/>
    <p:sldId id="297" r:id="rId5"/>
    <p:sldId id="261" r:id="rId6"/>
    <p:sldId id="262" r:id="rId7"/>
    <p:sldId id="29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9" r:id="rId18"/>
    <p:sldId id="273" r:id="rId19"/>
    <p:sldId id="274" r:id="rId20"/>
    <p:sldId id="300" r:id="rId21"/>
    <p:sldId id="276" r:id="rId22"/>
    <p:sldId id="277" r:id="rId23"/>
    <p:sldId id="278" r:id="rId24"/>
    <p:sldId id="301" r:id="rId25"/>
    <p:sldId id="302" r:id="rId26"/>
    <p:sldId id="305" r:id="rId27"/>
    <p:sldId id="282" r:id="rId28"/>
    <p:sldId id="283" r:id="rId29"/>
    <p:sldId id="284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imar de Paula Junior" userId="14f7f5d0-f383-42c4-a56a-2b2b0f253d83" providerId="ADAL" clId="{9507A05D-1601-4CA6-968E-2FD0DA36F187}"/>
    <pc:docChg chg="custSel addSld delSld modSld">
      <pc:chgData name="Idimar de Paula Junior" userId="14f7f5d0-f383-42c4-a56a-2b2b0f253d83" providerId="ADAL" clId="{9507A05D-1601-4CA6-968E-2FD0DA36F187}" dt="2020-06-13T17:53:11.659" v="28" actId="2696"/>
      <pc:docMkLst>
        <pc:docMk/>
      </pc:docMkLst>
      <pc:sldChg chg="modSp">
        <pc:chgData name="Idimar de Paula Junior" userId="14f7f5d0-f383-42c4-a56a-2b2b0f253d83" providerId="ADAL" clId="{9507A05D-1601-4CA6-968E-2FD0DA36F187}" dt="2020-06-13T17:46:29.849" v="1" actId="167"/>
        <pc:sldMkLst>
          <pc:docMk/>
          <pc:sldMk cId="0" sldId="266"/>
        </pc:sldMkLst>
        <pc:picChg chg="mod">
          <ac:chgData name="Idimar de Paula Junior" userId="14f7f5d0-f383-42c4-a56a-2b2b0f253d83" providerId="ADAL" clId="{9507A05D-1601-4CA6-968E-2FD0DA36F187}" dt="2020-06-13T17:46:29.849" v="1" actId="167"/>
          <ac:picMkLst>
            <pc:docMk/>
            <pc:sldMk cId="0" sldId="266"/>
            <ac:picMk id="10242" creationId="{E3FB3142-A498-4902-A2B3-9620D90F7216}"/>
          </ac:picMkLst>
        </pc:picChg>
      </pc:sldChg>
      <pc:sldChg chg="modSp mod">
        <pc:chgData name="Idimar de Paula Junior" userId="14f7f5d0-f383-42c4-a56a-2b2b0f253d83" providerId="ADAL" clId="{9507A05D-1601-4CA6-968E-2FD0DA36F187}" dt="2020-06-13T17:49:58.699" v="5" actId="20577"/>
        <pc:sldMkLst>
          <pc:docMk/>
          <pc:sldMk cId="0" sldId="277"/>
        </pc:sldMkLst>
        <pc:spChg chg="mod">
          <ac:chgData name="Idimar de Paula Junior" userId="14f7f5d0-f383-42c4-a56a-2b2b0f253d83" providerId="ADAL" clId="{9507A05D-1601-4CA6-968E-2FD0DA36F187}" dt="2020-06-13T17:49:58.699" v="5" actId="20577"/>
          <ac:spMkLst>
            <pc:docMk/>
            <pc:sldMk cId="0" sldId="277"/>
            <ac:spMk id="260" creationId="{00000000-0000-0000-0000-000000000000}"/>
          </ac:spMkLst>
        </pc:spChg>
      </pc:sldChg>
      <pc:sldChg chg="addSp modSp mod modClrScheme chgLayout">
        <pc:chgData name="Idimar de Paula Junior" userId="14f7f5d0-f383-42c4-a56a-2b2b0f253d83" providerId="ADAL" clId="{9507A05D-1601-4CA6-968E-2FD0DA36F187}" dt="2020-06-13T17:53:03.864" v="27" actId="167"/>
        <pc:sldMkLst>
          <pc:docMk/>
          <pc:sldMk cId="0" sldId="282"/>
        </pc:sldMkLst>
        <pc:spChg chg="mod">
          <ac:chgData name="Idimar de Paula Junior" userId="14f7f5d0-f383-42c4-a56a-2b2b0f253d83" providerId="ADAL" clId="{9507A05D-1601-4CA6-968E-2FD0DA36F187}" dt="2020-06-13T17:52:52.484" v="25" actId="20577"/>
          <ac:spMkLst>
            <pc:docMk/>
            <pc:sldMk cId="0" sldId="282"/>
            <ac:spMk id="294" creationId="{00000000-0000-0000-0000-000000000000}"/>
          </ac:spMkLst>
        </pc:spChg>
        <pc:picChg chg="add mod">
          <ac:chgData name="Idimar de Paula Junior" userId="14f7f5d0-f383-42c4-a56a-2b2b0f253d83" providerId="ADAL" clId="{9507A05D-1601-4CA6-968E-2FD0DA36F187}" dt="2020-06-13T17:53:03.864" v="27" actId="167"/>
          <ac:picMkLst>
            <pc:docMk/>
            <pc:sldMk cId="0" sldId="282"/>
            <ac:picMk id="3" creationId="{EB213D22-F111-4C0B-A3DA-242940B598FD}"/>
          </ac:picMkLst>
        </pc:picChg>
      </pc:sldChg>
      <pc:sldChg chg="modSp mod">
        <pc:chgData name="Idimar de Paula Junior" userId="14f7f5d0-f383-42c4-a56a-2b2b0f253d83" providerId="ADAL" clId="{9507A05D-1601-4CA6-968E-2FD0DA36F187}" dt="2020-06-13T17:51:24.973" v="9" actId="113"/>
        <pc:sldMkLst>
          <pc:docMk/>
          <pc:sldMk cId="3366420181" sldId="302"/>
        </pc:sldMkLst>
        <pc:spChg chg="mod">
          <ac:chgData name="Idimar de Paula Junior" userId="14f7f5d0-f383-42c4-a56a-2b2b0f253d83" providerId="ADAL" clId="{9507A05D-1601-4CA6-968E-2FD0DA36F187}" dt="2020-06-13T17:51:24.973" v="9" actId="113"/>
          <ac:spMkLst>
            <pc:docMk/>
            <pc:sldMk cId="3366420181" sldId="302"/>
            <ac:spMk id="239" creationId="{00000000-0000-0000-0000-000000000000}"/>
          </ac:spMkLst>
        </pc:spChg>
      </pc:sldChg>
      <pc:sldChg chg="del">
        <pc:chgData name="Idimar de Paula Junior" userId="14f7f5d0-f383-42c4-a56a-2b2b0f253d83" providerId="ADAL" clId="{9507A05D-1601-4CA6-968E-2FD0DA36F187}" dt="2020-06-13T17:51:36.833" v="10" actId="2696"/>
        <pc:sldMkLst>
          <pc:docMk/>
          <pc:sldMk cId="4275581273" sldId="303"/>
        </pc:sldMkLst>
      </pc:sldChg>
      <pc:sldChg chg="del">
        <pc:chgData name="Idimar de Paula Junior" userId="14f7f5d0-f383-42c4-a56a-2b2b0f253d83" providerId="ADAL" clId="{9507A05D-1601-4CA6-968E-2FD0DA36F187}" dt="2020-06-13T17:53:11.659" v="28" actId="2696"/>
        <pc:sldMkLst>
          <pc:docMk/>
          <pc:sldMk cId="2093623147" sldId="304"/>
        </pc:sldMkLst>
      </pc:sldChg>
      <pc:sldChg chg="add">
        <pc:chgData name="Idimar de Paula Junior" userId="14f7f5d0-f383-42c4-a56a-2b2b0f253d83" providerId="ADAL" clId="{9507A05D-1601-4CA6-968E-2FD0DA36F187}" dt="2020-06-13T17:51:17.682" v="8"/>
        <pc:sldMkLst>
          <pc:docMk/>
          <pc:sldMk cId="729071005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8b92eef13_1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88b92eef1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636a89e56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8636a89e5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636a89e56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8636a89e5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8ad2822b3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88ad2822b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636a89e56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8636a89e5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8b92eef13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88b92eef1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8b92eef13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g88b92eef13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8b92eef13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88b92eef1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9112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8b92eef13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88b92eef13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8ad2822b3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88ad2822b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8ad2822b3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88ad2822b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8430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636a89e56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g8636a89e5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636a89e56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8636a89e5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8ad2822b3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88ad2822b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8b92eef13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88b92eef13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522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8ad2822b3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88ad2822b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9480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8ad2822b3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88ad2822b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0576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636a89e5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8636a89e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636a89e56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8636a89e5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015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636a89e56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g8636a89e5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8a92db901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g88a92db90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8a92db901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4" name="Google Shape;154;g88a92db90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224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8b92eef13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88b92eef1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8ad2822b3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88ad2822b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vecteezy.com/arte-vetorial/513901-peca-de-xadrez-bispo-preto-e-branc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xpebas.blogspot.com/search?q=Movimentos+do+Bisp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ic.vecteezy.com/system/resources/thumbnails/000/515/648/small/knight_chess_piece_black_and_white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hyperlink" Target="http://dxpebas.blogspot.com/search?q=Movimentos+do+caval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ic.vecteezy.com/system/resources/previews/000/509/574/non_2x/vector-queen-chess-piece-black-and-white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pebas.blogspot.com/search?q=Movimentos+da+Dama" TargetMode="Externa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ic.vecteezy.com/system/resources/thumbnails/000/488/170/small/king_chess_piece_black_and_white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xpebas.blogspot.com/search?q=Movimentos+do+Re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ages.vexels.com/media/users/3/162639/list/6f38396b042c949f6cd1f063276b4309-figuras-de-xadrez-plana-vector-set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t.vecteezy.com/arte-vetorial/91820-jogo-de-xadrez-de-xadrez-de-vetor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.ytimg.com/vi/nAMj3i5055A/maxresdefault.j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r.pinterest.com/pin/71909826547517435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.freepik.com/vetores-gratis/personagem-de-desenho-animado-jogando-jogo-de-xadrez_29937-4049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ubedexadrez.com.br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nor.com/view/seila-naosei-nsei-euseila-eunaosei-gif-550715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t.vecteezy.com/arte-vetorial/516445-peao-peca-de-xadrez-preto-e-branco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pebas.blogspot.com/2011/07/movimentos-do-peao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vecteezy.com/arte-vetorial/514029-peca-de-xadrez-torre-preto-e-branc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hyperlink" Target="http://dxpebas.blogspot.com/2011/07/movimentos-da-torr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/>
          <p:nvPr/>
        </p:nvSpPr>
        <p:spPr>
          <a:xfrm>
            <a:off x="2541181" y="674028"/>
            <a:ext cx="6786393" cy="347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pt-BR" sz="4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sz="4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565"/>
              </a:lnSpc>
            </a:pPr>
            <a:endParaRPr lang="pt-BR" sz="2800" dirty="0">
              <a:cs typeface="Calibri" panose="020F0502020204030204" pitchFamily="34" charset="0"/>
            </a:endParaRPr>
          </a:p>
          <a:p>
            <a:pPr algn="ctr">
              <a:lnSpc>
                <a:spcPts val="2565"/>
              </a:lnSpc>
            </a:pPr>
            <a:r>
              <a:rPr lang="pt-BR" sz="2800" dirty="0">
                <a:cs typeface="Calibri" panose="020F0502020204030204" pitchFamily="34" charset="0"/>
              </a:rPr>
              <a:t>PROF. OSMAR SAMPAIO</a:t>
            </a:r>
          </a:p>
          <a:p>
            <a:pPr marL="0" marR="0" lvl="0" indent="0" algn="ctr" rtl="0">
              <a:lnSpc>
                <a:spcPct val="106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pt-BR"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6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PEÇAS: MOVIMENTO, CAPTURAS E VALOR RELATIVO.</a:t>
            </a:r>
            <a:endParaRPr sz="2800" dirty="0">
              <a:solidFill>
                <a:schemeClr val="dk1"/>
              </a:solidFill>
            </a:endParaRPr>
          </a:p>
          <a:p>
            <a:pPr lvl="0" algn="ctr">
              <a:lnSpc>
                <a:spcPct val="114000"/>
              </a:lnSpc>
              <a:spcBef>
                <a:spcPts val="1200"/>
              </a:spcBef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SLIDE - 2</a:t>
            </a:r>
            <a:endParaRPr lang="pt-BR"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eÃ§a de xadrez bispo preto e branco - Download Vetores Gratis ...">
            <a:extLst>
              <a:ext uri="{FF2B5EF4-FFF2-40B4-BE49-F238E27FC236}">
                <a16:creationId xmlns:a16="http://schemas.microsoft.com/office/drawing/2014/main" id="{E3FB3142-A498-4902-A2B3-9620D90F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87" y="1126429"/>
            <a:ext cx="2869263" cy="19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Google Shape;185;p37"/>
          <p:cNvSpPr txBox="1"/>
          <p:nvPr/>
        </p:nvSpPr>
        <p:spPr>
          <a:xfrm>
            <a:off x="428979" y="1126429"/>
            <a:ext cx="6005688" cy="371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b="1" dirty="0">
                <a:latin typeface="Calibri" panose="020F0502020204030204" pitchFamily="34" charset="0"/>
              </a:rPr>
              <a:t>Movimenta</a:t>
            </a:r>
            <a:r>
              <a:rPr lang="pt-BR" sz="2200" dirty="0">
                <a:latin typeface="Calibri" panose="020F0502020204030204" pitchFamily="34" charset="0"/>
              </a:rPr>
              <a:t> e </a:t>
            </a:r>
            <a:r>
              <a:rPr lang="pt-BR" sz="2200" b="1" dirty="0">
                <a:latin typeface="Calibri" panose="020F0502020204030204" pitchFamily="34" charset="0"/>
              </a:rPr>
              <a:t>captura </a:t>
            </a:r>
            <a:r>
              <a:rPr lang="pt-BR" sz="2200" dirty="0">
                <a:latin typeface="Calibri" panose="020F0502020204030204" pitchFamily="34" charset="0"/>
              </a:rPr>
              <a:t>pelas diagonais que tiverem relação com a casa onde estiver posicionado.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</a:rPr>
              <a:t>Não passa por cima de outra peça, pode avançar e retroceder quantas vezes quiser.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</a:rPr>
              <a:t>O movimento do bispo se assemelha  ao formato de um X .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latin typeface="Calibri" panose="020F0502020204030204" pitchFamily="34" charset="0"/>
              </a:rPr>
              <a:t>É importante perceber que temos um bispo que andará somente nas diagonais brancas e  o outro somente nas diagonais pretas.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D0E809E-5A74-4C6C-B482-192AB1B617C4}"/>
              </a:ext>
            </a:extLst>
          </p:cNvPr>
          <p:cNvSpPr/>
          <p:nvPr/>
        </p:nvSpPr>
        <p:spPr>
          <a:xfrm>
            <a:off x="4277940" y="480100"/>
            <a:ext cx="1468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solidFill>
                  <a:schemeClr val="dk1"/>
                </a:solidFill>
                <a:latin typeface="Calibri"/>
                <a:sym typeface="Calibri"/>
              </a:rPr>
              <a:t>BISPO</a:t>
            </a:r>
            <a:endParaRPr lang="pt-BR" sz="4000" b="1" dirty="0">
              <a:solidFill>
                <a:schemeClr val="dk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888B4ED-74F8-4142-9893-61A6748C10DD}"/>
              </a:ext>
            </a:extLst>
          </p:cNvPr>
          <p:cNvSpPr/>
          <p:nvPr/>
        </p:nvSpPr>
        <p:spPr>
          <a:xfrm>
            <a:off x="1140229" y="4547984"/>
            <a:ext cx="68635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https://pt.vecteezy.com/arte-vetorial/513901-peca-de-xadrez-bispo-preto-e-branco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69EA771-B7CE-4B77-B262-48FCF57C7F24}"/>
              </a:ext>
            </a:extLst>
          </p:cNvPr>
          <p:cNvSpPr/>
          <p:nvPr/>
        </p:nvSpPr>
        <p:spPr>
          <a:xfrm>
            <a:off x="1515533" y="4449825"/>
            <a:ext cx="61129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 err="1">
                <a:latin typeface="Calibri" panose="020F0502020204030204" pitchFamily="34" charset="0"/>
              </a:rPr>
              <a:t>Fonte:</a:t>
            </a:r>
            <a:r>
              <a:rPr lang="pt-BR" sz="900" dirty="0" err="1">
                <a:hlinkClick r:id="rId3"/>
              </a:rPr>
              <a:t>http</a:t>
            </a:r>
            <a:r>
              <a:rPr lang="pt-BR" sz="900" dirty="0">
                <a:hlinkClick r:id="rId3"/>
              </a:rPr>
              <a:t>://dxpebas.blogspot.com/</a:t>
            </a:r>
            <a:r>
              <a:rPr lang="pt-BR" sz="900" dirty="0" err="1">
                <a:hlinkClick r:id="rId3"/>
              </a:rPr>
              <a:t>search?q</a:t>
            </a:r>
            <a:r>
              <a:rPr lang="pt-BR" sz="900" dirty="0">
                <a:hlinkClick r:id="rId3"/>
              </a:rPr>
              <a:t>=</a:t>
            </a:r>
            <a:r>
              <a:rPr lang="pt-BR" sz="900" dirty="0" err="1">
                <a:hlinkClick r:id="rId3"/>
              </a:rPr>
              <a:t>Movimentos+do+Bispo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E32CB6B-0297-4D47-908A-5DD049236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18" y="1128887"/>
            <a:ext cx="2707515" cy="31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0973363-E7B8-4F6C-964B-49A84F38D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56" y="1128886"/>
            <a:ext cx="2794557" cy="31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ratis Fundo Xadrez Vetor - (202 Baixe Gratuito)">
            <a:extLst>
              <a:ext uri="{FF2B5EF4-FFF2-40B4-BE49-F238E27FC236}">
                <a16:creationId xmlns:a16="http://schemas.microsoft.com/office/drawing/2014/main" id="{47A471F5-6500-4168-9D73-F2628553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72" y="1126431"/>
            <a:ext cx="2877483" cy="22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Google Shape;199;p39"/>
          <p:cNvSpPr txBox="1"/>
          <p:nvPr/>
        </p:nvSpPr>
        <p:spPr>
          <a:xfrm>
            <a:off x="417690" y="1126430"/>
            <a:ext cx="5820143" cy="346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361950" lvl="0" indent="-342900" algn="ctr">
              <a:lnSpc>
                <a:spcPct val="90000"/>
              </a:lnSpc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rgbClr val="222222"/>
                </a:solidFill>
                <a:highlight>
                  <a:schemeClr val="lt1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Movimenta e captura em “L”: duas casas para coluna ou fileira e uma para a esquerda ou direita.</a:t>
            </a:r>
          </a:p>
          <a:p>
            <a:pPr marL="361950" lvl="0" indent="-342900" algn="ctr">
              <a:lnSpc>
                <a:spcPct val="90000"/>
              </a:lnSpc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rgbClr val="222222"/>
                </a:solidFill>
                <a:highlight>
                  <a:schemeClr val="lt1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 movimento do cavalo é típico somente a ele mesmo pois nenhuma peça tem o movimento igual ou similar a ele.</a:t>
            </a:r>
          </a:p>
          <a:p>
            <a:pPr marL="361950" marR="0" lvl="0" indent="-342900" algn="ctr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rgbClr val="222222"/>
                </a:solidFill>
                <a:highlight>
                  <a:schemeClr val="lt1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É a única peça que pode pular sobre as outras.</a:t>
            </a:r>
          </a:p>
          <a:p>
            <a:pPr marL="361950" marR="0" lvl="0" indent="-342900" algn="ctr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rgbClr val="222222"/>
                </a:solidFill>
                <a:highlight>
                  <a:schemeClr val="lt1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Pode avançar e retroceder no tabuleiro e captura somente na casa de destino. </a:t>
            </a:r>
          </a:p>
          <a:p>
            <a:pPr marL="361950" marR="0" lvl="0" indent="-342900" algn="ctr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srgbClr val="222222"/>
                </a:solidFill>
                <a:highlight>
                  <a:schemeClr val="lt1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 cavalo sempre terminará seu movimento em cor contrária a casa inicial.   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C3CA108-B56C-4535-A975-55D45983B536}"/>
              </a:ext>
            </a:extLst>
          </p:cNvPr>
          <p:cNvSpPr/>
          <p:nvPr/>
        </p:nvSpPr>
        <p:spPr>
          <a:xfrm>
            <a:off x="3809536" y="323546"/>
            <a:ext cx="1943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CAVALO</a:t>
            </a:r>
            <a:endParaRPr lang="pt-BR" sz="4000" b="1" dirty="0">
              <a:solidFill>
                <a:schemeClr val="dk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852ACC-394E-4DDD-B33C-03E7EEB3C14C}"/>
              </a:ext>
            </a:extLst>
          </p:cNvPr>
          <p:cNvSpPr/>
          <p:nvPr/>
        </p:nvSpPr>
        <p:spPr>
          <a:xfrm>
            <a:off x="428979" y="4589122"/>
            <a:ext cx="68635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https://static.vecteezy.com/system/resources/thumbnails/000/515/648/small/knight_chess_piece_black_and_white.jpg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EPARTAMENTO DE XADREZ PARAUAPEBAS: Movimentos do Cavalo">
            <a:extLst>
              <a:ext uri="{FF2B5EF4-FFF2-40B4-BE49-F238E27FC236}">
                <a16:creationId xmlns:a16="http://schemas.microsoft.com/office/drawing/2014/main" id="{0D2F99B6-D789-4C1A-8CF3-4CA9EB2B4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2" y="1051710"/>
            <a:ext cx="2754528" cy="32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34F1A8E-D68A-42E2-947F-47C90EC5898F}"/>
              </a:ext>
            </a:extLst>
          </p:cNvPr>
          <p:cNvSpPr/>
          <p:nvPr/>
        </p:nvSpPr>
        <p:spPr>
          <a:xfrm>
            <a:off x="1687689" y="4488532"/>
            <a:ext cx="57686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http://dxpebas.blogspot.com/search?q=Movimentos+do+cavalo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B4DB529-2AD9-415A-8DE5-3A5243ACD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59" y="1051710"/>
            <a:ext cx="2754529" cy="32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1"/>
          <p:cNvSpPr txBox="1"/>
          <p:nvPr/>
        </p:nvSpPr>
        <p:spPr>
          <a:xfrm>
            <a:off x="451800" y="1126431"/>
            <a:ext cx="6163489" cy="340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Calibri" panose="020F0502020204030204" pitchFamily="34" charset="0"/>
              </a:rPr>
              <a:t> </a:t>
            </a:r>
            <a:r>
              <a:rPr lang="pt-BR" sz="28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2800" b="1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Movimenta e </a:t>
            </a:r>
            <a:r>
              <a:rPr lang="pt-BR" sz="28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captura em todas as fileiras, colunas e diagonais que tiverem relação com a casa onde estiver posicionada.</a:t>
            </a:r>
          </a:p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Não passa por cima de outra peça, pode avançar e retroceder quantas vezes quiser. </a:t>
            </a:r>
            <a:endParaRPr sz="2800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26AA842-56C3-4518-B722-BF3A9FE5B6FA}"/>
              </a:ext>
            </a:extLst>
          </p:cNvPr>
          <p:cNvSpPr/>
          <p:nvPr/>
        </p:nvSpPr>
        <p:spPr>
          <a:xfrm>
            <a:off x="3715034" y="480100"/>
            <a:ext cx="1713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3810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DAMA</a:t>
            </a:r>
            <a:endParaRPr lang="pt-BR" sz="4000" b="1" dirty="0">
              <a:solidFill>
                <a:schemeClr val="dk1"/>
              </a:solidFill>
            </a:endParaRPr>
          </a:p>
        </p:txBody>
      </p:sp>
      <p:pic>
        <p:nvPicPr>
          <p:cNvPr id="9218" name="Picture 2" descr="peÃ§a de xadrez de rainha preto e branco - Download Vetores Gratis ...">
            <a:extLst>
              <a:ext uri="{FF2B5EF4-FFF2-40B4-BE49-F238E27FC236}">
                <a16:creationId xmlns:a16="http://schemas.microsoft.com/office/drawing/2014/main" id="{3B6099E4-42CB-4F31-A071-4FD487645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87" y="1330848"/>
            <a:ext cx="2609374" cy="20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CB27F93-CF75-4D20-B892-22C3086303B6}"/>
              </a:ext>
            </a:extLst>
          </p:cNvPr>
          <p:cNvSpPr/>
          <p:nvPr/>
        </p:nvSpPr>
        <p:spPr>
          <a:xfrm>
            <a:off x="451801" y="4380089"/>
            <a:ext cx="68407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https://static.vecteezy.com/system/resources/previews/000/509/574/non_2x/vector-queen-chess-piece-black-and-white.jpg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9BBA091-DF53-441D-AEAC-9F6BFBACBE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66" y="1044651"/>
            <a:ext cx="2878125" cy="33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C241137C-B926-4E88-8BE9-29A2625AD1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0" y="1044650"/>
            <a:ext cx="2878125" cy="33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9DAE97F-A8AF-4667-AB6C-A36894287EF3}"/>
              </a:ext>
            </a:extLst>
          </p:cNvPr>
          <p:cNvSpPr/>
          <p:nvPr/>
        </p:nvSpPr>
        <p:spPr>
          <a:xfrm>
            <a:off x="1828851" y="4513106"/>
            <a:ext cx="54862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5"/>
              </a:rPr>
              <a:t>http://dxpebas.blogspot.com/search?q=Movimentos+da+Dama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3"/>
          <p:cNvSpPr txBox="1"/>
          <p:nvPr/>
        </p:nvSpPr>
        <p:spPr>
          <a:xfrm>
            <a:off x="438152" y="1126431"/>
            <a:ext cx="5831534" cy="389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Movimenta e captura em todas as fileiras, colunas e diagonais que tiverem relação com a casa onde estiver posicionado, mas somente uma casa cada lance.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Não passa por cima de outra peça.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Pode avançar e retroceder quantas vezes quiser.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É a peça mais importante do jogo.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5E5F13-BE15-456B-B7DB-FE737191F41C}"/>
              </a:ext>
            </a:extLst>
          </p:cNvPr>
          <p:cNvSpPr/>
          <p:nvPr/>
        </p:nvSpPr>
        <p:spPr>
          <a:xfrm>
            <a:off x="4515184" y="480100"/>
            <a:ext cx="994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3810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REI</a:t>
            </a:r>
            <a:endParaRPr lang="pt-BR" sz="4000" b="1" dirty="0">
              <a:solidFill>
                <a:schemeClr val="dk1"/>
              </a:solidFill>
            </a:endParaRPr>
          </a:p>
        </p:txBody>
      </p:sp>
      <p:pic>
        <p:nvPicPr>
          <p:cNvPr id="7170" name="Picture 2" descr="Gratis Fundo Xadrez Vetor - (202 Baixe Gratuito)">
            <a:extLst>
              <a:ext uri="{FF2B5EF4-FFF2-40B4-BE49-F238E27FC236}">
                <a16:creationId xmlns:a16="http://schemas.microsoft.com/office/drawing/2014/main" id="{EB86E2C9-2536-4B22-8DC7-3885CD57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98" y="1126431"/>
            <a:ext cx="2880602" cy="22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88EE0AF-A4C1-422A-84C3-27432E18949E}"/>
              </a:ext>
            </a:extLst>
          </p:cNvPr>
          <p:cNvSpPr/>
          <p:nvPr/>
        </p:nvSpPr>
        <p:spPr>
          <a:xfrm>
            <a:off x="993423" y="4461114"/>
            <a:ext cx="6553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https://static.vecteezy.com/system/resources/thumbnails/000/488/170/small/king_chess_piece_black_and_white.jpg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9DAE97F-A8AF-4667-AB6C-A36894287EF3}"/>
              </a:ext>
            </a:extLst>
          </p:cNvPr>
          <p:cNvSpPr/>
          <p:nvPr/>
        </p:nvSpPr>
        <p:spPr>
          <a:xfrm>
            <a:off x="1828851" y="4513106"/>
            <a:ext cx="54862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3"/>
              </a:rPr>
              <a:t>http://dxpebas.blogspot.com/search?q=Movimentos+do+Rei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735463A0-1884-4E78-92D7-FD721E2284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6" y="1044651"/>
            <a:ext cx="2878126" cy="33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AECB8632-FEC1-4353-8ACB-7AFCC72E6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41" y="1044651"/>
            <a:ext cx="2878126" cy="335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7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/>
        </p:nvSpPr>
        <p:spPr>
          <a:xfrm>
            <a:off x="565289" y="1061901"/>
            <a:ext cx="8271300" cy="322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pt-BR" sz="3100" dirty="0">
                <a:latin typeface="Calibri"/>
                <a:ea typeface="Calibri"/>
                <a:cs typeface="Calibri"/>
                <a:sym typeface="Calibri"/>
              </a:rPr>
              <a:t>Vamos escrever no caderno os movimentos e das peças? Tenho certeza que você lembra...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4ADEE21-60BC-45E0-BEF8-B0B8C208D2C6}"/>
              </a:ext>
            </a:extLst>
          </p:cNvPr>
          <p:cNvSpPr/>
          <p:nvPr/>
        </p:nvSpPr>
        <p:spPr>
          <a:xfrm>
            <a:off x="3536023" y="415570"/>
            <a:ext cx="3042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3810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ATIVIDADE 1</a:t>
            </a:r>
            <a:endParaRPr lang="pt-BR" sz="4000" b="1" dirty="0">
              <a:solidFill>
                <a:schemeClr val="dk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928391-ED08-40CA-AE91-5B4835DF7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55" y="2384526"/>
            <a:ext cx="4419600" cy="170497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FC8988D-1F7B-4373-B625-2A8B931F941B}"/>
              </a:ext>
            </a:extLst>
          </p:cNvPr>
          <p:cNvSpPr/>
          <p:nvPr/>
        </p:nvSpPr>
        <p:spPr>
          <a:xfrm>
            <a:off x="2256258" y="4282017"/>
            <a:ext cx="46283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https://images.vexels.com/media/users/3/162639/list/6f38396b042c949f6cd1f063276b4309-figuras-de-xadrez-plana-vector-set.jpg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/>
          <p:nvPr/>
        </p:nvSpPr>
        <p:spPr>
          <a:xfrm>
            <a:off x="417689" y="1399822"/>
            <a:ext cx="8297333" cy="331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sz="2600" b="1" dirty="0">
                <a:latin typeface="Calibri" panose="020F0502020204030204" pitchFamily="34" charset="0"/>
              </a:rPr>
              <a:t>Marque o que for correto sobre os movimentos das peças do xadrez:</a:t>
            </a:r>
            <a:endParaRPr lang="pt-BR" sz="2600" dirty="0">
              <a:latin typeface="Calibri" panose="020F0502020204030204" pitchFamily="34" charset="0"/>
            </a:endParaRP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Cada peça tem seu próprio movimento.</a:t>
            </a: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Todas as peças tem o mesmo movimento.</a:t>
            </a: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Depende do movimento das peças do adversário.</a:t>
            </a: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Pode variar de acordo com o país onde é jogado.</a:t>
            </a:r>
            <a:endParaRPr sz="2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</p:txBody>
      </p:sp>
      <p:pic>
        <p:nvPicPr>
          <p:cNvPr id="5" name="Google Shape;201;g8636a89e56_0_145">
            <a:extLst>
              <a:ext uri="{FF2B5EF4-FFF2-40B4-BE49-F238E27FC236}">
                <a16:creationId xmlns:a16="http://schemas.microsoft.com/office/drawing/2014/main" id="{DDDBF45A-6C91-4191-BA93-DF9B404D39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133" y="428977"/>
            <a:ext cx="3002845" cy="97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/>
        </p:nvSpPr>
        <p:spPr>
          <a:xfrm>
            <a:off x="436320" y="1126431"/>
            <a:ext cx="4745280" cy="363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R="0" lvl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</a:pPr>
            <a:r>
              <a:rPr lang="pt-BR" sz="2800" b="1" strike="noStrike" dirty="0">
                <a:solidFill>
                  <a:srgbClr val="000000"/>
                </a:solidFill>
                <a:latin typeface="Calibri" panose="020F0502020204030204" pitchFamily="34" charset="0"/>
                <a:sym typeface="Arial"/>
              </a:rPr>
              <a:t>Tabuleiro: </a:t>
            </a:r>
          </a:p>
          <a:p>
            <a:pPr lvl="1" indent="361950" algn="ctr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pt-BR" sz="2400" b="0" strike="noStrike" dirty="0">
                <a:solidFill>
                  <a:srgbClr val="000000"/>
                </a:solidFill>
                <a:latin typeface="Calibri" panose="020F0502020204030204" pitchFamily="34" charset="0"/>
                <a:sym typeface="Arial"/>
              </a:rPr>
              <a:t>Coluna, fileira e diagonal.</a:t>
            </a:r>
          </a:p>
          <a:p>
            <a:pPr lvl="1" indent="361950" algn="ctr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</a:rPr>
              <a:t>Casas do tabuleiro.</a:t>
            </a:r>
          </a:p>
          <a:p>
            <a:pPr lvl="1" algn="ctr">
              <a:lnSpc>
                <a:spcPct val="90000"/>
              </a:lnSpc>
              <a:spcBef>
                <a:spcPts val="751"/>
              </a:spcBef>
            </a:pPr>
            <a:r>
              <a:rPr lang="pt-BR" sz="2800" b="1" dirty="0">
                <a:latin typeface="Calibri" panose="020F0502020204030204" pitchFamily="34" charset="0"/>
              </a:rPr>
              <a:t>Peças:</a:t>
            </a:r>
          </a:p>
          <a:p>
            <a:pPr marL="457200" lvl="1" indent="-457200" algn="ctr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</a:rPr>
              <a:t>Peão, Torre, Bispo, Dama ou Rainha e Rei.</a:t>
            </a:r>
          </a:p>
          <a:p>
            <a:pPr marR="0" lvl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</a:pPr>
            <a:r>
              <a:rPr lang="pt-BR" sz="2800" b="1" strike="noStrike" dirty="0">
                <a:solidFill>
                  <a:srgbClr val="000000"/>
                </a:solidFill>
                <a:latin typeface="Calibri" panose="020F0502020204030204" pitchFamily="34" charset="0"/>
                <a:sym typeface="Arial"/>
              </a:rPr>
              <a:t>Posição inicial das peças</a:t>
            </a:r>
          </a:p>
          <a:p>
            <a:pPr marR="0" lvl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</a:pPr>
            <a:r>
              <a:rPr lang="pt-BR" sz="2800" b="1" strike="noStrike" dirty="0">
                <a:solidFill>
                  <a:srgbClr val="000000"/>
                </a:solidFill>
                <a:latin typeface="Calibri" panose="020F0502020204030204" pitchFamily="34" charset="0"/>
                <a:sym typeface="Arial"/>
              </a:rPr>
              <a:t>no tabuleiro.</a:t>
            </a:r>
          </a:p>
          <a:p>
            <a:pPr marL="133561" marR="0" lvl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</a:pPr>
            <a:endParaRPr sz="2800" b="0" strike="noStrik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6AC3AA5-7E16-4E7B-B49A-D8D5E45F6379}"/>
              </a:ext>
            </a:extLst>
          </p:cNvPr>
          <p:cNvSpPr/>
          <p:nvPr/>
        </p:nvSpPr>
        <p:spPr>
          <a:xfrm>
            <a:off x="2536277" y="480100"/>
            <a:ext cx="4951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3810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VAMOS RELEMBRAR?</a:t>
            </a:r>
            <a:endParaRPr lang="pt-BR" sz="4000" b="1" dirty="0">
              <a:solidFill>
                <a:schemeClr val="dk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AD85447-9616-4E40-898E-CBEFCEFC07D9}"/>
              </a:ext>
            </a:extLst>
          </p:cNvPr>
          <p:cNvSpPr/>
          <p:nvPr/>
        </p:nvSpPr>
        <p:spPr>
          <a:xfrm>
            <a:off x="5094060" y="3788425"/>
            <a:ext cx="2286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3"/>
              </a:rPr>
              <a:t>https://pt.vecteezy.com/arte-vetorial/91820-jogo-de-xadrez-de-xadrez-de-vetores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11266" name="Picture 2" descr="Jogo de xadrez de xadrez de vetores - Download Vetores Gratis ...">
            <a:extLst>
              <a:ext uri="{FF2B5EF4-FFF2-40B4-BE49-F238E27FC236}">
                <a16:creationId xmlns:a16="http://schemas.microsoft.com/office/drawing/2014/main" id="{B2C306BE-810D-4F9A-97E5-52CBBBBD4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46" y="1141300"/>
            <a:ext cx="3220546" cy="225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/>
          <p:nvPr/>
        </p:nvSpPr>
        <p:spPr>
          <a:xfrm>
            <a:off x="417689" y="1399822"/>
            <a:ext cx="8297333" cy="331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sz="2600" b="1" dirty="0">
                <a:latin typeface="Calibri" panose="020F0502020204030204" pitchFamily="34" charset="0"/>
              </a:rPr>
              <a:t>Marque o que for correto sobre os movimentos das peças do xadrez:</a:t>
            </a:r>
            <a:endParaRPr lang="pt-BR" sz="2600" dirty="0">
              <a:latin typeface="Calibri" panose="020F0502020204030204" pitchFamily="34" charset="0"/>
            </a:endParaRPr>
          </a:p>
          <a:p>
            <a:pPr lvl="0" indent="271463">
              <a:buFont typeface="+mj-lt"/>
              <a:buAutoNum type="alphaLcParenR"/>
            </a:pPr>
            <a:r>
              <a:rPr lang="pt-BR" sz="2600" b="1" dirty="0">
                <a:latin typeface="Calibri" panose="020F0502020204030204" pitchFamily="34" charset="0"/>
              </a:rPr>
              <a:t>Cada peça tem seu próprio movimento.</a:t>
            </a: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Todas as peças tem o mesmo movimento.</a:t>
            </a: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Depende do movimento das peças do adversário.</a:t>
            </a:r>
          </a:p>
          <a:p>
            <a:pPr lvl="0" indent="271463">
              <a:buFont typeface="+mj-lt"/>
              <a:buAutoNum type="alphaLcParenR"/>
            </a:pPr>
            <a:r>
              <a:rPr lang="pt-BR" sz="2600" dirty="0">
                <a:latin typeface="Calibri" panose="020F0502020204030204" pitchFamily="34" charset="0"/>
              </a:rPr>
              <a:t>Pode variar de acordo com o país onde é jogado.</a:t>
            </a:r>
            <a:endParaRPr sz="2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</p:txBody>
      </p:sp>
      <p:pic>
        <p:nvPicPr>
          <p:cNvPr id="5" name="Google Shape;201;g8636a89e56_0_145">
            <a:extLst>
              <a:ext uri="{FF2B5EF4-FFF2-40B4-BE49-F238E27FC236}">
                <a16:creationId xmlns:a16="http://schemas.microsoft.com/office/drawing/2014/main" id="{DDDBF45A-6C91-4191-BA93-DF9B404D39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133" y="428977"/>
            <a:ext cx="3002845" cy="970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535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 txBox="1"/>
          <p:nvPr/>
        </p:nvSpPr>
        <p:spPr>
          <a:xfrm>
            <a:off x="451800" y="974875"/>
            <a:ext cx="8271300" cy="328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300" b="1" dirty="0">
                <a:latin typeface="Calibri"/>
                <a:ea typeface="Calibri"/>
                <a:cs typeface="Calibri"/>
                <a:sym typeface="Calibri"/>
              </a:rPr>
              <a:t>VALOR RELATIVO DA PEÇAS</a:t>
            </a:r>
            <a:endParaRPr sz="33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275" y="1707290"/>
            <a:ext cx="3984749" cy="22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1E10B28-611E-4F3A-B47E-2E9D72178D61}"/>
              </a:ext>
            </a:extLst>
          </p:cNvPr>
          <p:cNvSpPr/>
          <p:nvPr/>
        </p:nvSpPr>
        <p:spPr>
          <a:xfrm>
            <a:off x="2122284" y="4311798"/>
            <a:ext cx="46607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https://i.ytimg.com/vi/nAMj3i5055A/maxresdefault.jpg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8"/>
          <p:cNvSpPr txBox="1"/>
          <p:nvPr/>
        </p:nvSpPr>
        <p:spPr>
          <a:xfrm>
            <a:off x="428978" y="1122600"/>
            <a:ext cx="8286044" cy="358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-457200" algn="ctr" rtl="0">
              <a:lnSpc>
                <a:spcPct val="90000"/>
              </a:lnSpc>
              <a:spcAft>
                <a:spcPts val="0"/>
              </a:spcAft>
              <a:buClr>
                <a:srgbClr val="000000"/>
              </a:buClr>
              <a:buSzPts val="3050"/>
              <a:buFont typeface="Wingdings" panose="05000000000000000000" pitchFamily="2" charset="2"/>
              <a:buChar char="ü"/>
            </a:pPr>
            <a:r>
              <a:rPr lang="pt-BR" sz="32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Entender o valor relativo das peças serve para avaliar momentos em que você vai precisar sacrificar alguma peça para capturar a peça do inimigo.</a:t>
            </a:r>
          </a:p>
          <a:p>
            <a:pPr marL="457200" marR="0" lvl="0" indent="-457200" algn="ctr" rtl="0">
              <a:lnSpc>
                <a:spcPct val="90000"/>
              </a:lnSpc>
              <a:spcAft>
                <a:spcPts val="0"/>
              </a:spcAft>
              <a:buClr>
                <a:srgbClr val="000000"/>
              </a:buClr>
              <a:buSzPts val="3050"/>
              <a:buFont typeface="Wingdings" panose="05000000000000000000" pitchFamily="2" charset="2"/>
              <a:buChar char="ü"/>
            </a:pPr>
            <a:r>
              <a:rPr lang="pt-BR" sz="32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Essa comparação da pontuação é ideal para entender se você sairá</a:t>
            </a:r>
          </a:p>
          <a:p>
            <a:pPr marR="0" lvl="0" algn="ctr" rtl="0">
              <a:lnSpc>
                <a:spcPct val="90000"/>
              </a:lnSpc>
              <a:spcAft>
                <a:spcPts val="0"/>
              </a:spcAft>
              <a:buClr>
                <a:srgbClr val="000000"/>
              </a:buClr>
              <a:buSzPts val="3050"/>
            </a:pPr>
            <a:r>
              <a:rPr lang="pt-BR" sz="32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ganhando ou perdendo na</a:t>
            </a:r>
          </a:p>
          <a:p>
            <a:pPr marR="0" lvl="0" algn="ctr" rtl="0">
              <a:lnSpc>
                <a:spcPct val="90000"/>
              </a:lnSpc>
              <a:spcAft>
                <a:spcPts val="0"/>
              </a:spcAft>
              <a:buClr>
                <a:srgbClr val="000000"/>
              </a:buClr>
              <a:buSzPts val="3050"/>
            </a:pPr>
            <a:r>
              <a:rPr lang="pt-BR" sz="325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jogada de sacrifício. </a:t>
            </a:r>
            <a:endParaRPr sz="5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525" y="1177125"/>
            <a:ext cx="5377475" cy="26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F1CFB4E-0DB7-4739-A9B7-8FA1FD11607F}"/>
              </a:ext>
            </a:extLst>
          </p:cNvPr>
          <p:cNvSpPr/>
          <p:nvPr/>
        </p:nvSpPr>
        <p:spPr>
          <a:xfrm>
            <a:off x="2122284" y="4311798"/>
            <a:ext cx="46607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u="sng" dirty="0">
                <a:solidFill>
                  <a:schemeClr val="hlink"/>
                </a:solidFill>
                <a:hlinkClick r:id="rId4"/>
              </a:rPr>
              <a:t>https://br.pinterest.com/pin/719098265475174354/</a:t>
            </a:r>
            <a:endParaRPr lang="pt-BR" sz="20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/>
        </p:nvSpPr>
        <p:spPr>
          <a:xfrm>
            <a:off x="451556" y="961690"/>
            <a:ext cx="8286044" cy="322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751"/>
              </a:spcBef>
              <a:buSzPts val="3100"/>
            </a:pP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Descreva em seu caderno como o peão e o cavalo capturam. Relate qual o valor relativo dessas peças. </a:t>
            </a: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4ADEE21-60BC-45E0-BEF8-B0B8C208D2C6}"/>
              </a:ext>
            </a:extLst>
          </p:cNvPr>
          <p:cNvSpPr/>
          <p:nvPr/>
        </p:nvSpPr>
        <p:spPr>
          <a:xfrm>
            <a:off x="3536023" y="415570"/>
            <a:ext cx="3042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3810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ATIVIDADE 2</a:t>
            </a:r>
            <a:endParaRPr lang="pt-BR" sz="4000" b="1" dirty="0">
              <a:solidFill>
                <a:schemeClr val="dk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FC8988D-1F7B-4373-B625-2A8B931F941B}"/>
              </a:ext>
            </a:extLst>
          </p:cNvPr>
          <p:cNvSpPr/>
          <p:nvPr/>
        </p:nvSpPr>
        <p:spPr>
          <a:xfrm>
            <a:off x="2256258" y="4282017"/>
            <a:ext cx="4628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3"/>
              </a:rPr>
              <a:t>https://image.freepik.com/vetores-gratis/personagem-de-desenho-animado-jogando-jogo-de-xadrez_29937-4049.jpg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19458" name="Picture 2" descr="Personagem de desenho animado, jogando jogo de xadrez | Vetor Premium">
            <a:extLst>
              <a:ext uri="{FF2B5EF4-FFF2-40B4-BE49-F238E27FC236}">
                <a16:creationId xmlns:a16="http://schemas.microsoft.com/office/drawing/2014/main" id="{47307EF0-BA80-44AF-9F92-C2AB2739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8204" y="2441891"/>
            <a:ext cx="2904499" cy="17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657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/>
          <p:nvPr/>
        </p:nvSpPr>
        <p:spPr>
          <a:xfrm>
            <a:off x="417689" y="1399822"/>
            <a:ext cx="8297333" cy="331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lvl="0" indent="-457200">
              <a:buFont typeface="+mj-lt"/>
              <a:buAutoNum type="arabicPeriod" startAt="2"/>
            </a:pPr>
            <a:r>
              <a:rPr lang="pt-BR" sz="2400" b="1" dirty="0">
                <a:latin typeface="Calibri" panose="020F0502020204030204" pitchFamily="34" charset="0"/>
              </a:rPr>
              <a:t>Sobre os valores relativos das peças do xadrez, assinale a alternativa correta: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Servem para comparar os valores em uma jogada de sacrifício.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Não existem valores de peças.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As peças tem todas os mesmos valores.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Os valores variam de 1 a 100.</a:t>
            </a:r>
          </a:p>
          <a:p>
            <a:pPr lvl="0"/>
            <a:endParaRPr lang="pt-BR" sz="2400" dirty="0">
              <a:latin typeface="Calibri" panose="020F0502020204030204" pitchFamily="34" charset="0"/>
            </a:endParaRPr>
          </a:p>
        </p:txBody>
      </p:sp>
      <p:pic>
        <p:nvPicPr>
          <p:cNvPr id="5" name="Google Shape;201;g8636a89e56_0_145">
            <a:extLst>
              <a:ext uri="{FF2B5EF4-FFF2-40B4-BE49-F238E27FC236}">
                <a16:creationId xmlns:a16="http://schemas.microsoft.com/office/drawing/2014/main" id="{DDDBF45A-6C91-4191-BA93-DF9B404D39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133" y="428977"/>
            <a:ext cx="3002845" cy="970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420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/>
          <p:nvPr/>
        </p:nvSpPr>
        <p:spPr>
          <a:xfrm>
            <a:off x="417689" y="1399822"/>
            <a:ext cx="8297333" cy="331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lvl="0" indent="-457200">
              <a:buFont typeface="+mj-lt"/>
              <a:buAutoNum type="arabicPeriod" startAt="2"/>
            </a:pPr>
            <a:r>
              <a:rPr lang="pt-BR" sz="2400" b="1" dirty="0">
                <a:latin typeface="Calibri" panose="020F0502020204030204" pitchFamily="34" charset="0"/>
              </a:rPr>
              <a:t>Sobre os valores relativos das peças do xadrez, assinale a alternativa correta: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b="1" dirty="0">
                <a:latin typeface="Calibri" panose="020F0502020204030204" pitchFamily="34" charset="0"/>
              </a:rPr>
              <a:t>Servem para comparar os valores em uma jogada de sacrifício.</a:t>
            </a:r>
            <a:endParaRPr lang="pt-BR" sz="2400" dirty="0">
              <a:latin typeface="Calibri" panose="020F0502020204030204" pitchFamily="34" charset="0"/>
            </a:endParaRP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Não existem valores de peças.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As peças tem todas os mesmos valores.</a:t>
            </a:r>
          </a:p>
          <a:p>
            <a:pPr marL="457200" lvl="0" indent="-457200">
              <a:buFont typeface="+mj-lt"/>
              <a:buAutoNum type="alphaLcParenR"/>
            </a:pPr>
            <a:r>
              <a:rPr lang="pt-BR" sz="2400" dirty="0">
                <a:latin typeface="Calibri" panose="020F0502020204030204" pitchFamily="34" charset="0"/>
              </a:rPr>
              <a:t>Os valores variam de 1 a 100.</a:t>
            </a:r>
          </a:p>
          <a:p>
            <a:pPr lvl="0"/>
            <a:endParaRPr lang="pt-BR" sz="2400" dirty="0">
              <a:latin typeface="Calibri" panose="020F0502020204030204" pitchFamily="34" charset="0"/>
            </a:endParaRPr>
          </a:p>
        </p:txBody>
      </p:sp>
      <p:pic>
        <p:nvPicPr>
          <p:cNvPr id="5" name="Google Shape;201;g8636a89e56_0_145">
            <a:extLst>
              <a:ext uri="{FF2B5EF4-FFF2-40B4-BE49-F238E27FC236}">
                <a16:creationId xmlns:a16="http://schemas.microsoft.com/office/drawing/2014/main" id="{DDDBF45A-6C91-4191-BA93-DF9B404D39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133" y="428977"/>
            <a:ext cx="3002845" cy="970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07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agem de desenho animado, jogando jogo de xadrez | Vetor Premium">
            <a:extLst>
              <a:ext uri="{FF2B5EF4-FFF2-40B4-BE49-F238E27FC236}">
                <a16:creationId xmlns:a16="http://schemas.microsoft.com/office/drawing/2014/main" id="{EB213D22-F111-4C0B-A3DA-242940B5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0" y="940320"/>
            <a:ext cx="3541521" cy="254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Google Shape;294;p53"/>
          <p:cNvSpPr txBox="1"/>
          <p:nvPr/>
        </p:nvSpPr>
        <p:spPr>
          <a:xfrm>
            <a:off x="451800" y="940320"/>
            <a:ext cx="5350689" cy="366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171360" marR="0" lvl="0" indent="-37799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Aprendemos hoje...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Char char="-"/>
            </a:pP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As jogadas de cada peça;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Char char="-"/>
            </a:pP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Como capturam;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Char char="-"/>
            </a:pP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Os valores comparativos </a:t>
            </a:r>
            <a:br>
              <a:rPr lang="pt-BR" sz="3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das peças.</a:t>
            </a: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360" marR="0" lvl="0" indent="-37799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/>
          <p:nvPr/>
        </p:nvSpPr>
        <p:spPr>
          <a:xfrm>
            <a:off x="436319" y="993422"/>
            <a:ext cx="8271360" cy="3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171359" marR="0" lvl="0" indent="-37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Espero que tenham gostado e até a próxima…</a:t>
            </a:r>
            <a:endParaRPr sz="36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4C8F44F-B215-40D3-9AC3-06AE2B53D0A7}"/>
              </a:ext>
            </a:extLst>
          </p:cNvPr>
          <p:cNvSpPr/>
          <p:nvPr/>
        </p:nvSpPr>
        <p:spPr>
          <a:xfrm>
            <a:off x="2286000" y="457430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</a:rPr>
              <a:t>Fonte: </a:t>
            </a:r>
            <a:r>
              <a:rPr lang="pt-BR" sz="900" dirty="0">
                <a:solidFill>
                  <a:srgbClr val="0000FF"/>
                </a:solidFill>
                <a:latin typeface="Calibri" panose="020F0502020204030204" pitchFamily="34" charset="0"/>
              </a:rPr>
              <a:t>https://i.gifer.com/S7WV.gif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22532" name="Picture 4" descr="Disney pixar GIF - Find on GIFER">
            <a:extLst>
              <a:ext uri="{FF2B5EF4-FFF2-40B4-BE49-F238E27FC236}">
                <a16:creationId xmlns:a16="http://schemas.microsoft.com/office/drawing/2014/main" id="{CB0DD848-BE49-4180-B9DD-0F193A54D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82" y="2070112"/>
            <a:ext cx="4185435" cy="23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/>
          <p:nvPr/>
        </p:nvSpPr>
        <p:spPr>
          <a:xfrm>
            <a:off x="451800" y="1051200"/>
            <a:ext cx="8271360" cy="366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19311" marR="0" lvl="0" indent="-2857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</a:rPr>
              <a:t>TIRADO, Augusto C.S.B. e SILVA, Wilson. Meu Primeiro Livro de Xadrez. Curitiba: Editora Gráfica Expoente Ltda, 1995.</a:t>
            </a:r>
          </a:p>
          <a:p>
            <a:pPr marL="419311" marR="0" lvl="0" indent="-2857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</a:rPr>
              <a:t>FILHO, Luiz </a:t>
            </a:r>
            <a:r>
              <a:rPr lang="pt-BR" sz="1600" dirty="0" err="1">
                <a:latin typeface="Calibri" panose="020F0502020204030204" pitchFamily="34" charset="0"/>
              </a:rPr>
              <a:t>Ruppel</a:t>
            </a:r>
            <a:r>
              <a:rPr lang="pt-BR" sz="1600" dirty="0">
                <a:latin typeface="Calibri" panose="020F0502020204030204" pitchFamily="34" charset="0"/>
              </a:rPr>
              <a:t> B. Curso Básico Xadrez Escolar. Copyright, 1994. CALLEROS.</a:t>
            </a:r>
          </a:p>
          <a:p>
            <a:pPr marL="419311" marR="0" lvl="0" indent="-2857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</a:rPr>
              <a:t> Carlos. Xadrez Introdução à Organização e Arbitragem. Curitiba: Copyright, 1998.</a:t>
            </a:r>
          </a:p>
          <a:p>
            <a:pPr marL="419311" marR="0" lvl="0" indent="-2857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</a:rPr>
              <a:t> MENDES, Silvio. Cartilha de Xadrez. Manaus: La Salle, 1993. KOHL, </a:t>
            </a:r>
            <a:r>
              <a:rPr lang="pt-BR" sz="1600" dirty="0" err="1">
                <a:latin typeface="Calibri" panose="020F0502020204030204" pitchFamily="34" charset="0"/>
              </a:rPr>
              <a:t>Dieter</a:t>
            </a:r>
            <a:r>
              <a:rPr lang="pt-BR" sz="1600" dirty="0">
                <a:latin typeface="Calibri" panose="020F0502020204030204" pitchFamily="34" charset="0"/>
              </a:rPr>
              <a:t> Hans </a:t>
            </a:r>
          </a:p>
          <a:p>
            <a:pPr marL="419311" marR="0" lvl="0" indent="-2857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</a:rPr>
              <a:t>Bruno. História do Xadrez Postal. São José, SC: Editora Canarinho Ltda., 1987. </a:t>
            </a:r>
          </a:p>
          <a:p>
            <a:pPr marL="419311" marR="0" lvl="0" indent="-2857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latin typeface="Calibri" panose="020F0502020204030204" pitchFamily="34" charset="0"/>
              </a:rPr>
              <a:t>SEGAL, </a:t>
            </a:r>
            <a:r>
              <a:rPr lang="pt-BR" sz="1600" dirty="0" err="1">
                <a:latin typeface="Calibri" panose="020F0502020204030204" pitchFamily="34" charset="0"/>
              </a:rPr>
              <a:t>Alexandru</a:t>
            </a:r>
            <a:r>
              <a:rPr lang="pt-BR" sz="1600" dirty="0">
                <a:latin typeface="Calibri" panose="020F0502020204030204" pitchFamily="34" charset="0"/>
              </a:rPr>
              <a:t> </a:t>
            </a:r>
            <a:r>
              <a:rPr lang="pt-BR" sz="1600" dirty="0" err="1">
                <a:latin typeface="Calibri" panose="020F0502020204030204" pitchFamily="34" charset="0"/>
              </a:rPr>
              <a:t>Sorin</a:t>
            </a:r>
            <a:r>
              <a:rPr lang="pt-BR" sz="1600" dirty="0">
                <a:latin typeface="Calibri" panose="020F0502020204030204" pitchFamily="34" charset="0"/>
              </a:rPr>
              <a:t>. Fundamentos de Tática. São Paulo: Editora Columbia. 1982. Disponível em: http:// </a:t>
            </a:r>
            <a:r>
              <a:rPr lang="pt-BR" sz="1600" dirty="0">
                <a:latin typeface="Calibri" panose="020F0502020204030204" pitchFamily="34" charset="0"/>
                <a:hlinkClick r:id="rId3"/>
              </a:rPr>
              <a:t>www.clubedexadrez.com.br</a:t>
            </a:r>
            <a:r>
              <a:rPr lang="pt-BR" sz="1600" dirty="0">
                <a:latin typeface="Calibri" panose="020F0502020204030204" pitchFamily="34" charset="0"/>
              </a:rPr>
              <a:t>. </a:t>
            </a:r>
            <a:endParaRPr sz="1600" b="1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6CBA653-29B0-4D63-BA7B-DC178BF62A32}"/>
              </a:ext>
            </a:extLst>
          </p:cNvPr>
          <p:cNvSpPr/>
          <p:nvPr/>
        </p:nvSpPr>
        <p:spPr>
          <a:xfrm>
            <a:off x="2544681" y="424620"/>
            <a:ext cx="4085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solidFill>
                  <a:schemeClr val="dk1"/>
                </a:solidFill>
                <a:latin typeface="Calibri"/>
                <a:sym typeface="Calibri"/>
              </a:rPr>
              <a:t>REFERÊNCIAS</a:t>
            </a:r>
            <a:endParaRPr lang="pt-BR" sz="4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es de xadrez silhuetas | Vetor GrÃ¡tis">
            <a:extLst>
              <a:ext uri="{FF2B5EF4-FFF2-40B4-BE49-F238E27FC236}">
                <a16:creationId xmlns:a16="http://schemas.microsoft.com/office/drawing/2014/main" id="{D6DEDA81-AD24-4649-B5EB-617750AA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59" y="2459826"/>
            <a:ext cx="5160080" cy="25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Google Shape;138;p30"/>
          <p:cNvSpPr/>
          <p:nvPr/>
        </p:nvSpPr>
        <p:spPr>
          <a:xfrm>
            <a:off x="1991959" y="483793"/>
            <a:ext cx="6947966" cy="5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335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HOJE VAMOS </a:t>
            </a:r>
            <a:r>
              <a:rPr lang="pt-BR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APRENDER</a:t>
            </a:r>
            <a:r>
              <a:rPr lang="pt-BR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381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39D9181-67B6-455E-B59B-1EF7EAD59613}"/>
              </a:ext>
            </a:extLst>
          </p:cNvPr>
          <p:cNvSpPr/>
          <p:nvPr/>
        </p:nvSpPr>
        <p:spPr>
          <a:xfrm>
            <a:off x="423333" y="1334848"/>
            <a:ext cx="8297333" cy="157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>
              <a:lnSpc>
                <a:spcPct val="106000"/>
              </a:lnSpc>
              <a:spcBef>
                <a:spcPts val="1200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 SOBRE AS PEÇAS</a:t>
            </a:r>
          </a:p>
          <a:p>
            <a:pPr lvl="0" indent="450850" algn="ctr">
              <a:lnSpc>
                <a:spcPct val="106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MOVIMENTOS.</a:t>
            </a:r>
          </a:p>
          <a:p>
            <a:pPr lvl="0" indent="450850" algn="ctr">
              <a:lnSpc>
                <a:spcPct val="106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CAPTURAS. </a:t>
            </a:r>
          </a:p>
          <a:p>
            <a:pPr lvl="0" indent="450850" algn="ctr">
              <a:lnSpc>
                <a:spcPct val="106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 RELATIVO.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4;p31">
            <a:extLst>
              <a:ext uri="{FF2B5EF4-FFF2-40B4-BE49-F238E27FC236}">
                <a16:creationId xmlns:a16="http://schemas.microsoft.com/office/drawing/2014/main" id="{41E1281F-5F2D-41D0-AE87-538A5D1ABF4B}"/>
              </a:ext>
            </a:extLst>
          </p:cNvPr>
          <p:cNvSpPr txBox="1"/>
          <p:nvPr/>
        </p:nvSpPr>
        <p:spPr>
          <a:xfrm>
            <a:off x="436350" y="1004711"/>
            <a:ext cx="8271300" cy="374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800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Já sabemos que cada jogador contém 16 peças…</a:t>
            </a:r>
            <a:endParaRPr sz="2800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00" b="0" i="0" u="none" strike="noStrike" cap="none" dirty="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4" descr="Imagem">
            <a:extLst>
              <a:ext uri="{FF2B5EF4-FFF2-40B4-BE49-F238E27FC236}">
                <a16:creationId xmlns:a16="http://schemas.microsoft.com/office/drawing/2014/main" id="{FF66D70A-E61F-48D8-A9C4-79FDF856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32" y="1735753"/>
            <a:ext cx="6736531" cy="208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E528629-20CE-4800-9DDA-52EA44D18372}"/>
              </a:ext>
            </a:extLst>
          </p:cNvPr>
          <p:cNvSpPr/>
          <p:nvPr/>
        </p:nvSpPr>
        <p:spPr>
          <a:xfrm>
            <a:off x="1848554" y="4281161"/>
            <a:ext cx="54468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</a:rPr>
              <a:t>Fonte: </a:t>
            </a:r>
            <a:r>
              <a:rPr lang="pt-BR" sz="900" u="sng" dirty="0">
                <a:solidFill>
                  <a:schemeClr val="hlink"/>
                </a:solidFill>
                <a:latin typeface="Calibri" panose="020F0502020204030204" pitchFamily="34" charset="0"/>
              </a:rPr>
              <a:t>https://comojogarxadrez.com.br/uploads/1/1/3/9/113979129/como-jogar-xadrez-pe-as_orig.png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6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/>
        </p:nvSpPr>
        <p:spPr>
          <a:xfrm>
            <a:off x="436350" y="980712"/>
            <a:ext cx="8271300" cy="371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latin typeface="Calibri"/>
                <a:ea typeface="Calibri"/>
                <a:cs typeface="Calibri"/>
                <a:sym typeface="Calibri"/>
              </a:rPr>
              <a:t>Mas como se movimentam e capturam?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8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8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pt-BR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516" y="1553608"/>
            <a:ext cx="2486967" cy="270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152DAC2-D19C-4B6B-98F7-05E0E624BDC2}"/>
              </a:ext>
            </a:extLst>
          </p:cNvPr>
          <p:cNvSpPr/>
          <p:nvPr/>
        </p:nvSpPr>
        <p:spPr>
          <a:xfrm>
            <a:off x="1106311" y="4489054"/>
            <a:ext cx="6598355" cy="2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>
              <a:lnSpc>
                <a:spcPct val="90000"/>
              </a:lnSpc>
              <a:buSzPts val="3000"/>
            </a:pPr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</a:rPr>
              <a:t>Fonte: </a:t>
            </a:r>
            <a:r>
              <a:rPr lang="pt-BR" sz="900" u="sng" dirty="0">
                <a:solidFill>
                  <a:schemeClr val="hlink"/>
                </a:solidFill>
                <a:latin typeface="Calibri" panose="020F0502020204030204" pitchFamily="34" charset="0"/>
                <a:hlinkClick r:id="rId4"/>
              </a:rPr>
              <a:t>https://tenor.com/view/seila-naosei-nsei-euseila-eunaosei-gif-5507154</a:t>
            </a:r>
            <a:endParaRPr lang="pt-BR" sz="900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eÃ£o peÃ§a de xadrez preto e branco - Download Vetores Gratis ...">
            <a:extLst>
              <a:ext uri="{FF2B5EF4-FFF2-40B4-BE49-F238E27FC236}">
                <a16:creationId xmlns:a16="http://schemas.microsoft.com/office/drawing/2014/main" id="{F6B0817F-457D-4526-93B3-6F9F887C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32" y="1238703"/>
            <a:ext cx="2710903" cy="214457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157" name="Google Shape;157;p33"/>
          <p:cNvSpPr txBox="1"/>
          <p:nvPr/>
        </p:nvSpPr>
        <p:spPr>
          <a:xfrm>
            <a:off x="451556" y="1238703"/>
            <a:ext cx="5954803" cy="271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-45720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600" b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Movimento: </a:t>
            </a:r>
            <a:r>
              <a:rPr lang="pt-BR" sz="2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pela vertical (frente).</a:t>
            </a:r>
          </a:p>
          <a:p>
            <a:pPr marL="457200" marR="0" lvl="0" indent="-45720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No primeiro </a:t>
            </a:r>
            <a:r>
              <a:rPr lang="pt-BR" sz="2600" b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movimento dos peões</a:t>
            </a:r>
            <a:r>
              <a:rPr lang="pt-BR" sz="2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, a partir do ponto de partida, pode avançar até duas casas e, a partir daí, apenas uma</a:t>
            </a:r>
          </a:p>
          <a:p>
            <a:pPr marL="457200" indent="-457200" algn="ctr">
              <a:lnSpc>
                <a:spcPct val="90000"/>
              </a:lnSpc>
              <a:spcBef>
                <a:spcPts val="751"/>
              </a:spcBef>
              <a:buSzPct val="100000"/>
              <a:buFont typeface="Wingdings" panose="05000000000000000000" pitchFamily="2" charset="2"/>
              <a:buChar char="ü"/>
            </a:pPr>
            <a:r>
              <a:rPr lang="pt-BR" sz="2600" b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Captura:</a:t>
            </a:r>
            <a:r>
              <a:rPr lang="pt-BR" sz="2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pela diagonal.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053D43-4B1B-4267-8FEE-07FD00193F5C}"/>
              </a:ext>
            </a:extLst>
          </p:cNvPr>
          <p:cNvSpPr/>
          <p:nvPr/>
        </p:nvSpPr>
        <p:spPr>
          <a:xfrm>
            <a:off x="4149416" y="423656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solidFill>
                  <a:schemeClr val="dk1"/>
                </a:solidFill>
                <a:latin typeface="Calibri"/>
                <a:sym typeface="Calibri"/>
              </a:rPr>
              <a:t>PEÃO</a:t>
            </a:r>
            <a:endParaRPr lang="pt-BR" sz="4000" b="1" dirty="0">
              <a:solidFill>
                <a:schemeClr val="dk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205240C-6A16-43AF-860A-EBFE2B4C9603}"/>
              </a:ext>
            </a:extLst>
          </p:cNvPr>
          <p:cNvSpPr/>
          <p:nvPr/>
        </p:nvSpPr>
        <p:spPr>
          <a:xfrm>
            <a:off x="874888" y="4455796"/>
            <a:ext cx="7394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5"/>
              </a:rPr>
              <a:t>https://pt.vecteezy.com/arte-vetorial/516445-peao-peca-de-xadrez-preto-e-branco</a:t>
            </a:r>
            <a:endParaRPr lang="pt-BR" sz="900" dirty="0">
              <a:latin typeface="Calibri" panose="020F0502020204030204" pitchFamily="34" charset="0"/>
            </a:endParaRPr>
          </a:p>
          <a:p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205240C-6A16-43AF-860A-EBFE2B4C9603}"/>
              </a:ext>
            </a:extLst>
          </p:cNvPr>
          <p:cNvSpPr/>
          <p:nvPr/>
        </p:nvSpPr>
        <p:spPr>
          <a:xfrm>
            <a:off x="1828799" y="4459111"/>
            <a:ext cx="51025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3"/>
              </a:rPr>
              <a:t>http://dxpebas.blogspot.com/2011/07/movimentos-do-peao.html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E3791E5D-DA64-48C8-9367-53E3AF1F7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13" y="1045013"/>
            <a:ext cx="2856918" cy="33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4B416D9-FAD4-4C69-8F87-612EAFB02E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9" y="1045012"/>
            <a:ext cx="2856918" cy="33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44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/>
        </p:nvSpPr>
        <p:spPr>
          <a:xfrm>
            <a:off x="428978" y="1137720"/>
            <a:ext cx="5779912" cy="360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300" b="1" dirty="0">
                <a:latin typeface="Calibri" panose="020F0502020204030204" pitchFamily="34" charset="0"/>
              </a:rPr>
              <a:t>Movimenta e captura </a:t>
            </a:r>
            <a:r>
              <a:rPr lang="pt-BR" sz="2300" dirty="0">
                <a:latin typeface="Calibri" panose="020F0502020204030204" pitchFamily="34" charset="0"/>
              </a:rPr>
              <a:t>pela horizontal (fileira) e vertical (coluna) que tiverem relação com a casa onde estiver posicionada.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300" dirty="0">
                <a:latin typeface="Calibri" panose="020F0502020204030204" pitchFamily="34" charset="0"/>
              </a:rPr>
              <a:t>Não passa por cima de outra peça, pode avançar e retroceder quantas vezes quiser.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300" dirty="0">
                <a:latin typeface="Calibri" panose="020F0502020204030204" pitchFamily="34" charset="0"/>
              </a:rPr>
              <a:t>O movimento da torre assemelha-se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pt-BR" sz="2300" dirty="0">
                <a:latin typeface="Calibri" panose="020F0502020204030204" pitchFamily="34" charset="0"/>
              </a:rPr>
              <a:t>ao formato de uma cruz (+). </a:t>
            </a:r>
            <a:endParaRPr sz="23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sym typeface="Arial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A8230A6-8811-49E7-96C8-A27A04B24452}"/>
              </a:ext>
            </a:extLst>
          </p:cNvPr>
          <p:cNvSpPr/>
          <p:nvPr/>
        </p:nvSpPr>
        <p:spPr>
          <a:xfrm>
            <a:off x="3980828" y="491389"/>
            <a:ext cx="1611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pt-BR" sz="4000" b="1" dirty="0">
                <a:latin typeface="Calibri"/>
                <a:ea typeface="Calibri"/>
                <a:cs typeface="Calibri"/>
                <a:sym typeface="Calibri"/>
              </a:rPr>
              <a:t>TORRE</a:t>
            </a:r>
            <a:endParaRPr lang="pt-BR" sz="4000" b="1" dirty="0">
              <a:solidFill>
                <a:schemeClr val="dk1"/>
              </a:solidFill>
            </a:endParaRPr>
          </a:p>
        </p:txBody>
      </p:sp>
      <p:pic>
        <p:nvPicPr>
          <p:cNvPr id="5122" name="Picture 2" descr="peÃ§a de xadrez torre preto e branco - Download Vetores Gratis ...">
            <a:extLst>
              <a:ext uri="{FF2B5EF4-FFF2-40B4-BE49-F238E27FC236}">
                <a16:creationId xmlns:a16="http://schemas.microsoft.com/office/drawing/2014/main" id="{2DFCB75C-47E2-48C2-ADF3-BCF718E6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91" y="1137720"/>
            <a:ext cx="2807934" cy="22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FC75FEB-CC19-4950-B748-FDE473FBACC9}"/>
              </a:ext>
            </a:extLst>
          </p:cNvPr>
          <p:cNvSpPr/>
          <p:nvPr/>
        </p:nvSpPr>
        <p:spPr>
          <a:xfrm>
            <a:off x="428978" y="4510501"/>
            <a:ext cx="6096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</a:t>
            </a:r>
            <a:r>
              <a:rPr lang="pt-BR" sz="900" dirty="0">
                <a:hlinkClick r:id="rId4"/>
              </a:rPr>
              <a:t>https://pt.vecteezy.com/arte-vetorial/514029-peca-de-xadrez-torre-preto-e-branco</a:t>
            </a:r>
            <a:endParaRPr lang="pt-BR" sz="9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PARTAMENTO DE XADREZ PARAUAPEBAS: Movimentos da Torre">
            <a:extLst>
              <a:ext uri="{FF2B5EF4-FFF2-40B4-BE49-F238E27FC236}">
                <a16:creationId xmlns:a16="http://schemas.microsoft.com/office/drawing/2014/main" id="{005E3656-8121-4A54-82DE-0F5D59FD8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1" y="1031849"/>
            <a:ext cx="2923824" cy="33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558974F-AD28-4911-AE6D-C6C6A68494A2}"/>
              </a:ext>
            </a:extLst>
          </p:cNvPr>
          <p:cNvSpPr/>
          <p:nvPr/>
        </p:nvSpPr>
        <p:spPr>
          <a:xfrm>
            <a:off x="1597376" y="4619158"/>
            <a:ext cx="5949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latin typeface="Calibri" panose="020F0502020204030204" pitchFamily="34" charset="0"/>
              </a:rPr>
              <a:t>Fonte:  </a:t>
            </a:r>
            <a:r>
              <a:rPr lang="pt-BR" sz="900" dirty="0">
                <a:hlinkClick r:id="rId4"/>
              </a:rPr>
              <a:t>http://dxpebas.blogspot.com/2011/07/movimentos-da-torre.html</a:t>
            </a:r>
            <a:endParaRPr lang="pt-BR" sz="900" dirty="0">
              <a:latin typeface="Calibri" panose="020F0502020204030204" pitchFamily="34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E3ED2869-26CE-43C7-9A43-BFC9A8E74A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89" y="1031849"/>
            <a:ext cx="2868208" cy="33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1211</Words>
  <Application>Microsoft Office PowerPoint</Application>
  <PresentationFormat>Apresentação na tela (16:9)</PresentationFormat>
  <Paragraphs>134</Paragraphs>
  <Slides>29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Osmar Junior</cp:lastModifiedBy>
  <cp:revision>25</cp:revision>
  <dcterms:created xsi:type="dcterms:W3CDTF">2020-03-25T23:26:05Z</dcterms:created>
  <dcterms:modified xsi:type="dcterms:W3CDTF">2023-01-12T18:11:50Z</dcterms:modified>
</cp:coreProperties>
</file>